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60" r:id="rId1"/>
  </p:sldMasterIdLst>
  <p:notesMasterIdLst>
    <p:notesMasterId r:id="rId36"/>
  </p:notesMasterIdLst>
  <p:handoutMasterIdLst>
    <p:handoutMasterId r:id="rId37"/>
  </p:handoutMasterIdLst>
  <p:sldIdLst>
    <p:sldId id="256" r:id="rId2"/>
    <p:sldId id="257" r:id="rId3"/>
    <p:sldId id="481" r:id="rId4"/>
    <p:sldId id="480" r:id="rId5"/>
    <p:sldId id="438" r:id="rId6"/>
    <p:sldId id="451" r:id="rId7"/>
    <p:sldId id="452" r:id="rId8"/>
    <p:sldId id="453" r:id="rId9"/>
    <p:sldId id="454" r:id="rId10"/>
    <p:sldId id="455" r:id="rId11"/>
    <p:sldId id="457" r:id="rId12"/>
    <p:sldId id="456" r:id="rId13"/>
    <p:sldId id="458" r:id="rId14"/>
    <p:sldId id="459" r:id="rId15"/>
    <p:sldId id="461" r:id="rId16"/>
    <p:sldId id="479" r:id="rId17"/>
    <p:sldId id="462" r:id="rId18"/>
    <p:sldId id="463" r:id="rId19"/>
    <p:sldId id="464" r:id="rId20"/>
    <p:sldId id="421" r:id="rId21"/>
    <p:sldId id="468" r:id="rId22"/>
    <p:sldId id="470" r:id="rId23"/>
    <p:sldId id="467" r:id="rId24"/>
    <p:sldId id="469" r:id="rId25"/>
    <p:sldId id="471" r:id="rId26"/>
    <p:sldId id="472" r:id="rId27"/>
    <p:sldId id="473" r:id="rId28"/>
    <p:sldId id="474" r:id="rId29"/>
    <p:sldId id="475" r:id="rId30"/>
    <p:sldId id="476" r:id="rId31"/>
    <p:sldId id="477" r:id="rId32"/>
    <p:sldId id="466" r:id="rId33"/>
    <p:sldId id="478" r:id="rId34"/>
    <p:sldId id="422" r:id="rId35"/>
  </p:sldIdLst>
  <p:sldSz cx="9144000" cy="6858000" type="screen4x3"/>
  <p:notesSz cx="6797675" cy="45656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78456" autoAdjust="0"/>
  </p:normalViewPr>
  <p:slideViewPr>
    <p:cSldViewPr snapToGrid="0">
      <p:cViewPr varScale="1">
        <p:scale>
          <a:sx n="67" d="100"/>
          <a:sy n="67" d="100"/>
        </p:scale>
        <p:origin x="1980" y="72"/>
      </p:cViewPr>
      <p:guideLst/>
    </p:cSldViewPr>
  </p:slideViewPr>
  <p:notesTextViewPr>
    <p:cViewPr>
      <p:scale>
        <a:sx n="75" d="100"/>
        <a:sy n="7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229075"/>
          </a:xfrm>
          <a:prstGeom prst="rect">
            <a:avLst/>
          </a:prstGeom>
        </p:spPr>
        <p:txBody>
          <a:bodyPr vert="horz" lIns="64932" tIns="32466" rIns="64932" bIns="32466" rtlCol="0"/>
          <a:lstStyle>
            <a:lvl1pPr algn="l">
              <a:defRPr sz="900"/>
            </a:lvl1pPr>
          </a:lstStyle>
          <a:p>
            <a:r>
              <a:rPr lang="en-US"/>
              <a:t>1</a:t>
            </a:r>
          </a:p>
        </p:txBody>
      </p:sp>
      <p:sp>
        <p:nvSpPr>
          <p:cNvPr id="3" name="Date Placeholder 2"/>
          <p:cNvSpPr>
            <a:spLocks noGrp="1"/>
          </p:cNvSpPr>
          <p:nvPr>
            <p:ph type="dt" sz="quarter" idx="1"/>
          </p:nvPr>
        </p:nvSpPr>
        <p:spPr>
          <a:xfrm>
            <a:off x="3850443" y="1"/>
            <a:ext cx="2945659" cy="229075"/>
          </a:xfrm>
          <a:prstGeom prst="rect">
            <a:avLst/>
          </a:prstGeom>
        </p:spPr>
        <p:txBody>
          <a:bodyPr vert="horz" lIns="64932" tIns="32466" rIns="64932" bIns="32466" rtlCol="0"/>
          <a:lstStyle>
            <a:lvl1pPr algn="r">
              <a:defRPr sz="900"/>
            </a:lvl1pPr>
          </a:lstStyle>
          <a:p>
            <a:fld id="{60EDE906-EFC4-4D1A-A7CE-7C9CCB987436}" type="datetimeFigureOut">
              <a:rPr lang="en-US" smtClean="0"/>
              <a:t>7/3/2018</a:t>
            </a:fld>
            <a:endParaRPr lang="en-US"/>
          </a:p>
        </p:txBody>
      </p:sp>
      <p:sp>
        <p:nvSpPr>
          <p:cNvPr id="4" name="Footer Placeholder 3"/>
          <p:cNvSpPr>
            <a:spLocks noGrp="1"/>
          </p:cNvSpPr>
          <p:nvPr>
            <p:ph type="ftr" sz="quarter" idx="2"/>
          </p:nvPr>
        </p:nvSpPr>
        <p:spPr>
          <a:xfrm>
            <a:off x="0" y="4336575"/>
            <a:ext cx="2945659" cy="229075"/>
          </a:xfrm>
          <a:prstGeom prst="rect">
            <a:avLst/>
          </a:prstGeom>
        </p:spPr>
        <p:txBody>
          <a:bodyPr vert="horz" lIns="64932" tIns="32466" rIns="64932" bIns="32466" rtlCol="0" anchor="b"/>
          <a:lstStyle>
            <a:lvl1pPr algn="l">
              <a:defRPr sz="900"/>
            </a:lvl1pPr>
          </a:lstStyle>
          <a:p>
            <a:endParaRPr lang="en-US"/>
          </a:p>
        </p:txBody>
      </p:sp>
      <p:sp>
        <p:nvSpPr>
          <p:cNvPr id="5" name="Slide Number Placeholder 4"/>
          <p:cNvSpPr>
            <a:spLocks noGrp="1"/>
          </p:cNvSpPr>
          <p:nvPr>
            <p:ph type="sldNum" sz="quarter" idx="3"/>
          </p:nvPr>
        </p:nvSpPr>
        <p:spPr>
          <a:xfrm>
            <a:off x="3850443" y="4336575"/>
            <a:ext cx="2945659" cy="229075"/>
          </a:xfrm>
          <a:prstGeom prst="rect">
            <a:avLst/>
          </a:prstGeom>
        </p:spPr>
        <p:txBody>
          <a:bodyPr vert="horz" lIns="64932" tIns="32466" rIns="64932" bIns="32466" rtlCol="0" anchor="b"/>
          <a:lstStyle>
            <a:lvl1pPr algn="r">
              <a:defRPr sz="900"/>
            </a:lvl1pPr>
          </a:lstStyle>
          <a:p>
            <a:fld id="{2C45D713-F670-4017-A60F-FEF09CC0E51B}" type="slidenum">
              <a:rPr lang="en-US" smtClean="0"/>
              <a:t>‹#›</a:t>
            </a:fld>
            <a:endParaRPr lang="en-US"/>
          </a:p>
        </p:txBody>
      </p:sp>
    </p:spTree>
    <p:extLst>
      <p:ext uri="{BB962C8B-B14F-4D97-AF65-F5344CB8AC3E}">
        <p14:creationId xmlns:p14="http://schemas.microsoft.com/office/powerpoint/2010/main" val="26162783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229075"/>
          </a:xfrm>
          <a:prstGeom prst="rect">
            <a:avLst/>
          </a:prstGeom>
        </p:spPr>
        <p:txBody>
          <a:bodyPr vert="horz" lIns="64932" tIns="32466" rIns="64932" bIns="32466" rtlCol="0"/>
          <a:lstStyle>
            <a:lvl1pPr algn="l">
              <a:defRPr sz="900"/>
            </a:lvl1pPr>
          </a:lstStyle>
          <a:p>
            <a:r>
              <a:rPr lang="en-US"/>
              <a:t>1</a:t>
            </a:r>
          </a:p>
        </p:txBody>
      </p:sp>
      <p:sp>
        <p:nvSpPr>
          <p:cNvPr id="3" name="Date Placeholder 2"/>
          <p:cNvSpPr>
            <a:spLocks noGrp="1"/>
          </p:cNvSpPr>
          <p:nvPr>
            <p:ph type="dt" idx="1"/>
          </p:nvPr>
        </p:nvSpPr>
        <p:spPr>
          <a:xfrm>
            <a:off x="3850443" y="1"/>
            <a:ext cx="2945659" cy="229075"/>
          </a:xfrm>
          <a:prstGeom prst="rect">
            <a:avLst/>
          </a:prstGeom>
        </p:spPr>
        <p:txBody>
          <a:bodyPr vert="horz" lIns="64932" tIns="32466" rIns="64932" bIns="32466" rtlCol="0"/>
          <a:lstStyle>
            <a:lvl1pPr algn="r">
              <a:defRPr sz="900"/>
            </a:lvl1pPr>
          </a:lstStyle>
          <a:p>
            <a:fld id="{84645D1E-5B64-4443-B2C2-00B20916A8B2}" type="datetimeFigureOut">
              <a:rPr lang="en-US" smtClean="0"/>
              <a:t>7/3/2018</a:t>
            </a:fld>
            <a:endParaRPr lang="en-US"/>
          </a:p>
        </p:txBody>
      </p:sp>
      <p:sp>
        <p:nvSpPr>
          <p:cNvPr id="4" name="Slide Image Placeholder 3"/>
          <p:cNvSpPr>
            <a:spLocks noGrp="1" noRot="1" noChangeAspect="1"/>
          </p:cNvSpPr>
          <p:nvPr>
            <p:ph type="sldImg" idx="2"/>
          </p:nvPr>
        </p:nvSpPr>
        <p:spPr>
          <a:xfrm>
            <a:off x="2371725" y="571500"/>
            <a:ext cx="2054225" cy="1539875"/>
          </a:xfrm>
          <a:prstGeom prst="rect">
            <a:avLst/>
          </a:prstGeom>
          <a:noFill/>
          <a:ln w="12700">
            <a:solidFill>
              <a:prstClr val="black"/>
            </a:solidFill>
          </a:ln>
        </p:spPr>
        <p:txBody>
          <a:bodyPr vert="horz" lIns="64932" tIns="32466" rIns="64932" bIns="32466" rtlCol="0" anchor="ctr"/>
          <a:lstStyle/>
          <a:p>
            <a:endParaRPr lang="en-US"/>
          </a:p>
        </p:txBody>
      </p:sp>
      <p:sp>
        <p:nvSpPr>
          <p:cNvPr id="5" name="Notes Placeholder 4"/>
          <p:cNvSpPr>
            <a:spLocks noGrp="1"/>
          </p:cNvSpPr>
          <p:nvPr>
            <p:ph type="body" sz="quarter" idx="3"/>
          </p:nvPr>
        </p:nvSpPr>
        <p:spPr>
          <a:xfrm>
            <a:off x="679768" y="2197219"/>
            <a:ext cx="5438140" cy="1797725"/>
          </a:xfrm>
          <a:prstGeom prst="rect">
            <a:avLst/>
          </a:prstGeom>
        </p:spPr>
        <p:txBody>
          <a:bodyPr vert="horz" lIns="64932" tIns="32466" rIns="64932" bIns="324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336575"/>
            <a:ext cx="2945659" cy="229075"/>
          </a:xfrm>
          <a:prstGeom prst="rect">
            <a:avLst/>
          </a:prstGeom>
        </p:spPr>
        <p:txBody>
          <a:bodyPr vert="horz" lIns="64932" tIns="32466" rIns="64932" bIns="32466" rtlCol="0" anchor="b"/>
          <a:lstStyle>
            <a:lvl1pPr algn="l">
              <a:defRPr sz="900"/>
            </a:lvl1pPr>
          </a:lstStyle>
          <a:p>
            <a:endParaRPr lang="en-US"/>
          </a:p>
        </p:txBody>
      </p:sp>
      <p:sp>
        <p:nvSpPr>
          <p:cNvPr id="7" name="Slide Number Placeholder 6"/>
          <p:cNvSpPr>
            <a:spLocks noGrp="1"/>
          </p:cNvSpPr>
          <p:nvPr>
            <p:ph type="sldNum" sz="quarter" idx="5"/>
          </p:nvPr>
        </p:nvSpPr>
        <p:spPr>
          <a:xfrm>
            <a:off x="3850443" y="4336575"/>
            <a:ext cx="2945659" cy="229075"/>
          </a:xfrm>
          <a:prstGeom prst="rect">
            <a:avLst/>
          </a:prstGeom>
        </p:spPr>
        <p:txBody>
          <a:bodyPr vert="horz" lIns="64932" tIns="32466" rIns="64932" bIns="32466" rtlCol="0" anchor="b"/>
          <a:lstStyle>
            <a:lvl1pPr algn="r">
              <a:defRPr sz="900"/>
            </a:lvl1pPr>
          </a:lstStyle>
          <a:p>
            <a:fld id="{AF16427A-0BAF-407F-97E7-082915051095}" type="slidenum">
              <a:rPr lang="en-US" smtClean="0"/>
              <a:t>‹#›</a:t>
            </a:fld>
            <a:endParaRPr lang="en-US"/>
          </a:p>
        </p:txBody>
      </p:sp>
    </p:spTree>
    <p:extLst>
      <p:ext uri="{BB962C8B-B14F-4D97-AF65-F5344CB8AC3E}">
        <p14:creationId xmlns:p14="http://schemas.microsoft.com/office/powerpoint/2010/main" val="35092047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71725" y="571500"/>
            <a:ext cx="2054225" cy="1539875"/>
          </a:xfrm>
        </p:spPr>
      </p:sp>
      <p:sp>
        <p:nvSpPr>
          <p:cNvPr id="3" name="Notes Placeholder 2"/>
          <p:cNvSpPr>
            <a:spLocks noGrp="1"/>
          </p:cNvSpPr>
          <p:nvPr>
            <p:ph type="body" idx="1"/>
          </p:nvPr>
        </p:nvSpPr>
        <p:spPr/>
        <p:txBody>
          <a:bodyPr/>
          <a:lstStyle/>
          <a:p>
            <a:r>
              <a:rPr lang="en-US"/>
              <a:t>Kính</a:t>
            </a:r>
            <a:r>
              <a:rPr lang="en-US" baseline="0"/>
              <a:t> thưa các thầy trong hội đồng, sau đây em xin báo cáo luận văn thạc sĩ, tên đề tài là: nghiên cứu phương pháp khớp văn bản và ứng dụng trong tổng hợp biên bản. Cán bộ hướng dẫn là tiến sĩ Ngô Hữu Phúc.</a:t>
            </a:r>
            <a:endParaRPr lang="en-US"/>
          </a:p>
        </p:txBody>
      </p:sp>
      <p:sp>
        <p:nvSpPr>
          <p:cNvPr id="4" name="Slide Number Placeholder 3"/>
          <p:cNvSpPr>
            <a:spLocks noGrp="1"/>
          </p:cNvSpPr>
          <p:nvPr>
            <p:ph type="sldNum" sz="quarter" idx="10"/>
          </p:nvPr>
        </p:nvSpPr>
        <p:spPr/>
        <p:txBody>
          <a:bodyPr/>
          <a:lstStyle/>
          <a:p>
            <a:fld id="{AF16427A-0BAF-407F-97E7-082915051095}" type="slidenum">
              <a:rPr lang="en-US" smtClean="0"/>
              <a:t>1</a:t>
            </a:fld>
            <a:endParaRPr lang="en-US"/>
          </a:p>
        </p:txBody>
      </p:sp>
    </p:spTree>
    <p:extLst>
      <p:ext uri="{BB962C8B-B14F-4D97-AF65-F5344CB8AC3E}">
        <p14:creationId xmlns:p14="http://schemas.microsoft.com/office/powerpoint/2010/main" val="3924391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10</a:t>
            </a:fld>
            <a:endParaRPr lang="en-US"/>
          </a:p>
        </p:txBody>
      </p:sp>
    </p:spTree>
    <p:extLst>
      <p:ext uri="{BB962C8B-B14F-4D97-AF65-F5344CB8AC3E}">
        <p14:creationId xmlns:p14="http://schemas.microsoft.com/office/powerpoint/2010/main" val="3523343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11</a:t>
            </a:fld>
            <a:endParaRPr lang="en-US"/>
          </a:p>
        </p:txBody>
      </p:sp>
    </p:spTree>
    <p:extLst>
      <p:ext uri="{BB962C8B-B14F-4D97-AF65-F5344CB8AC3E}">
        <p14:creationId xmlns:p14="http://schemas.microsoft.com/office/powerpoint/2010/main" val="1787615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12</a:t>
            </a:fld>
            <a:endParaRPr lang="en-US"/>
          </a:p>
        </p:txBody>
      </p:sp>
    </p:spTree>
    <p:extLst>
      <p:ext uri="{BB962C8B-B14F-4D97-AF65-F5344CB8AC3E}">
        <p14:creationId xmlns:p14="http://schemas.microsoft.com/office/powerpoint/2010/main" val="2447997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13</a:t>
            </a:fld>
            <a:endParaRPr lang="en-US"/>
          </a:p>
        </p:txBody>
      </p:sp>
    </p:spTree>
    <p:extLst>
      <p:ext uri="{BB962C8B-B14F-4D97-AF65-F5344CB8AC3E}">
        <p14:creationId xmlns:p14="http://schemas.microsoft.com/office/powerpoint/2010/main" val="1056044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14</a:t>
            </a:fld>
            <a:endParaRPr lang="en-US"/>
          </a:p>
        </p:txBody>
      </p:sp>
    </p:spTree>
    <p:extLst>
      <p:ext uri="{BB962C8B-B14F-4D97-AF65-F5344CB8AC3E}">
        <p14:creationId xmlns:p14="http://schemas.microsoft.com/office/powerpoint/2010/main" val="668964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15</a:t>
            </a:fld>
            <a:endParaRPr lang="en-US"/>
          </a:p>
        </p:txBody>
      </p:sp>
    </p:spTree>
    <p:extLst>
      <p:ext uri="{BB962C8B-B14F-4D97-AF65-F5344CB8AC3E}">
        <p14:creationId xmlns:p14="http://schemas.microsoft.com/office/powerpoint/2010/main" val="1292705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16</a:t>
            </a:fld>
            <a:endParaRPr lang="en-US"/>
          </a:p>
        </p:txBody>
      </p:sp>
    </p:spTree>
    <p:extLst>
      <p:ext uri="{BB962C8B-B14F-4D97-AF65-F5344CB8AC3E}">
        <p14:creationId xmlns:p14="http://schemas.microsoft.com/office/powerpoint/2010/main" val="3880036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17</a:t>
            </a:fld>
            <a:endParaRPr lang="en-US"/>
          </a:p>
        </p:txBody>
      </p:sp>
    </p:spTree>
    <p:extLst>
      <p:ext uri="{BB962C8B-B14F-4D97-AF65-F5344CB8AC3E}">
        <p14:creationId xmlns:p14="http://schemas.microsoft.com/office/powerpoint/2010/main" val="435731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18</a:t>
            </a:fld>
            <a:endParaRPr lang="en-US"/>
          </a:p>
        </p:txBody>
      </p:sp>
    </p:spTree>
    <p:extLst>
      <p:ext uri="{BB962C8B-B14F-4D97-AF65-F5344CB8AC3E}">
        <p14:creationId xmlns:p14="http://schemas.microsoft.com/office/powerpoint/2010/main" val="2668136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19</a:t>
            </a:fld>
            <a:endParaRPr lang="en-US"/>
          </a:p>
        </p:txBody>
      </p:sp>
    </p:spTree>
    <p:extLst>
      <p:ext uri="{BB962C8B-B14F-4D97-AF65-F5344CB8AC3E}">
        <p14:creationId xmlns:p14="http://schemas.microsoft.com/office/powerpoint/2010/main" val="1562709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AF16427A-0BAF-407F-97E7-082915051095}" type="slidenum">
              <a:rPr lang="en-US" smtClean="0"/>
              <a:t>2</a:t>
            </a:fld>
            <a:endParaRPr lang="en-US"/>
          </a:p>
        </p:txBody>
      </p:sp>
    </p:spTree>
    <p:extLst>
      <p:ext uri="{BB962C8B-B14F-4D97-AF65-F5344CB8AC3E}">
        <p14:creationId xmlns:p14="http://schemas.microsoft.com/office/powerpoint/2010/main" val="3832912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20</a:t>
            </a:fld>
            <a:endParaRPr lang="en-US"/>
          </a:p>
        </p:txBody>
      </p:sp>
    </p:spTree>
    <p:extLst>
      <p:ext uri="{BB962C8B-B14F-4D97-AF65-F5344CB8AC3E}">
        <p14:creationId xmlns:p14="http://schemas.microsoft.com/office/powerpoint/2010/main" val="3636530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21</a:t>
            </a:fld>
            <a:endParaRPr lang="en-US"/>
          </a:p>
        </p:txBody>
      </p:sp>
    </p:spTree>
    <p:extLst>
      <p:ext uri="{BB962C8B-B14F-4D97-AF65-F5344CB8AC3E}">
        <p14:creationId xmlns:p14="http://schemas.microsoft.com/office/powerpoint/2010/main" val="1071140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22</a:t>
            </a:fld>
            <a:endParaRPr lang="en-US"/>
          </a:p>
        </p:txBody>
      </p:sp>
    </p:spTree>
    <p:extLst>
      <p:ext uri="{BB962C8B-B14F-4D97-AF65-F5344CB8AC3E}">
        <p14:creationId xmlns:p14="http://schemas.microsoft.com/office/powerpoint/2010/main" val="896568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23</a:t>
            </a:fld>
            <a:endParaRPr lang="en-US"/>
          </a:p>
        </p:txBody>
      </p:sp>
    </p:spTree>
    <p:extLst>
      <p:ext uri="{BB962C8B-B14F-4D97-AF65-F5344CB8AC3E}">
        <p14:creationId xmlns:p14="http://schemas.microsoft.com/office/powerpoint/2010/main" val="3199660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24</a:t>
            </a:fld>
            <a:endParaRPr lang="en-US"/>
          </a:p>
        </p:txBody>
      </p:sp>
    </p:spTree>
    <p:extLst>
      <p:ext uri="{BB962C8B-B14F-4D97-AF65-F5344CB8AC3E}">
        <p14:creationId xmlns:p14="http://schemas.microsoft.com/office/powerpoint/2010/main" val="1972964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25</a:t>
            </a:fld>
            <a:endParaRPr lang="en-US"/>
          </a:p>
        </p:txBody>
      </p:sp>
    </p:spTree>
    <p:extLst>
      <p:ext uri="{BB962C8B-B14F-4D97-AF65-F5344CB8AC3E}">
        <p14:creationId xmlns:p14="http://schemas.microsoft.com/office/powerpoint/2010/main" val="4211699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26</a:t>
            </a:fld>
            <a:endParaRPr lang="en-US"/>
          </a:p>
        </p:txBody>
      </p:sp>
    </p:spTree>
    <p:extLst>
      <p:ext uri="{BB962C8B-B14F-4D97-AF65-F5344CB8AC3E}">
        <p14:creationId xmlns:p14="http://schemas.microsoft.com/office/powerpoint/2010/main" val="1067127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27</a:t>
            </a:fld>
            <a:endParaRPr lang="en-US"/>
          </a:p>
        </p:txBody>
      </p:sp>
    </p:spTree>
    <p:extLst>
      <p:ext uri="{BB962C8B-B14F-4D97-AF65-F5344CB8AC3E}">
        <p14:creationId xmlns:p14="http://schemas.microsoft.com/office/powerpoint/2010/main" val="6234766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28</a:t>
            </a:fld>
            <a:endParaRPr lang="en-US"/>
          </a:p>
        </p:txBody>
      </p:sp>
    </p:spTree>
    <p:extLst>
      <p:ext uri="{BB962C8B-B14F-4D97-AF65-F5344CB8AC3E}">
        <p14:creationId xmlns:p14="http://schemas.microsoft.com/office/powerpoint/2010/main" val="10035320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29</a:t>
            </a:fld>
            <a:endParaRPr lang="en-US"/>
          </a:p>
        </p:txBody>
      </p:sp>
    </p:spTree>
    <p:extLst>
      <p:ext uri="{BB962C8B-B14F-4D97-AF65-F5344CB8AC3E}">
        <p14:creationId xmlns:p14="http://schemas.microsoft.com/office/powerpoint/2010/main" val="23599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3</a:t>
            </a:fld>
            <a:endParaRPr lang="en-US"/>
          </a:p>
        </p:txBody>
      </p:sp>
    </p:spTree>
    <p:extLst>
      <p:ext uri="{BB962C8B-B14F-4D97-AF65-F5344CB8AC3E}">
        <p14:creationId xmlns:p14="http://schemas.microsoft.com/office/powerpoint/2010/main" val="3145105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30</a:t>
            </a:fld>
            <a:endParaRPr lang="en-US"/>
          </a:p>
        </p:txBody>
      </p:sp>
    </p:spTree>
    <p:extLst>
      <p:ext uri="{BB962C8B-B14F-4D97-AF65-F5344CB8AC3E}">
        <p14:creationId xmlns:p14="http://schemas.microsoft.com/office/powerpoint/2010/main" val="3492070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31</a:t>
            </a:fld>
            <a:endParaRPr lang="en-US"/>
          </a:p>
        </p:txBody>
      </p:sp>
    </p:spTree>
    <p:extLst>
      <p:ext uri="{BB962C8B-B14F-4D97-AF65-F5344CB8AC3E}">
        <p14:creationId xmlns:p14="http://schemas.microsoft.com/office/powerpoint/2010/main" val="3908587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32</a:t>
            </a:fld>
            <a:endParaRPr lang="en-US"/>
          </a:p>
        </p:txBody>
      </p:sp>
    </p:spTree>
    <p:extLst>
      <p:ext uri="{BB962C8B-B14F-4D97-AF65-F5344CB8AC3E}">
        <p14:creationId xmlns:p14="http://schemas.microsoft.com/office/powerpoint/2010/main" val="40520757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t>33</a:t>
            </a:fld>
            <a:endParaRPr lang="en-US"/>
          </a:p>
        </p:txBody>
      </p:sp>
    </p:spTree>
    <p:extLst>
      <p:ext uri="{BB962C8B-B14F-4D97-AF65-F5344CB8AC3E}">
        <p14:creationId xmlns:p14="http://schemas.microsoft.com/office/powerpoint/2010/main" val="1681728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16427A-0BAF-407F-97E7-082915051095}" type="slidenum">
              <a:rPr lang="en-US" smtClean="0"/>
              <a:t>34</a:t>
            </a:fld>
            <a:endParaRPr lang="en-US"/>
          </a:p>
        </p:txBody>
      </p:sp>
    </p:spTree>
    <p:extLst>
      <p:ext uri="{BB962C8B-B14F-4D97-AF65-F5344CB8AC3E}">
        <p14:creationId xmlns:p14="http://schemas.microsoft.com/office/powerpoint/2010/main" val="301897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4</a:t>
            </a:fld>
            <a:endParaRPr lang="en-US"/>
          </a:p>
        </p:txBody>
      </p:sp>
    </p:spTree>
    <p:extLst>
      <p:ext uri="{BB962C8B-B14F-4D97-AF65-F5344CB8AC3E}">
        <p14:creationId xmlns:p14="http://schemas.microsoft.com/office/powerpoint/2010/main" val="3389536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AF16427A-0BAF-407F-97E7-082915051095}" type="slidenum">
              <a:rPr lang="en-US" smtClean="0"/>
              <a:t>5</a:t>
            </a:fld>
            <a:endParaRPr lang="en-US"/>
          </a:p>
        </p:txBody>
      </p:sp>
    </p:spTree>
    <p:extLst>
      <p:ext uri="{BB962C8B-B14F-4D97-AF65-F5344CB8AC3E}">
        <p14:creationId xmlns:p14="http://schemas.microsoft.com/office/powerpoint/2010/main" val="1862345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6</a:t>
            </a:fld>
            <a:endParaRPr lang="en-US"/>
          </a:p>
        </p:txBody>
      </p:sp>
    </p:spTree>
    <p:extLst>
      <p:ext uri="{BB962C8B-B14F-4D97-AF65-F5344CB8AC3E}">
        <p14:creationId xmlns:p14="http://schemas.microsoft.com/office/powerpoint/2010/main" val="839524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7</a:t>
            </a:fld>
            <a:endParaRPr lang="en-US"/>
          </a:p>
        </p:txBody>
      </p:sp>
    </p:spTree>
    <p:extLst>
      <p:ext uri="{BB962C8B-B14F-4D97-AF65-F5344CB8AC3E}">
        <p14:creationId xmlns:p14="http://schemas.microsoft.com/office/powerpoint/2010/main" val="1649763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8</a:t>
            </a:fld>
            <a:endParaRPr lang="en-US"/>
          </a:p>
        </p:txBody>
      </p:sp>
    </p:spTree>
    <p:extLst>
      <p:ext uri="{BB962C8B-B14F-4D97-AF65-F5344CB8AC3E}">
        <p14:creationId xmlns:p14="http://schemas.microsoft.com/office/powerpoint/2010/main" val="3160519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t>9</a:t>
            </a:fld>
            <a:endParaRPr lang="en-US"/>
          </a:p>
        </p:txBody>
      </p:sp>
    </p:spTree>
    <p:extLst>
      <p:ext uri="{BB962C8B-B14F-4D97-AF65-F5344CB8AC3E}">
        <p14:creationId xmlns:p14="http://schemas.microsoft.com/office/powerpoint/2010/main" val="4052786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F64AE9C-D818-45DF-9D10-A71EBCFE5447}" type="datetime1">
              <a:rPr lang="en-US" smtClean="0"/>
              <a:t>7/3/2018</a:t>
            </a:fld>
            <a:endParaRPr lang="en-US"/>
          </a:p>
        </p:txBody>
      </p:sp>
      <p:sp>
        <p:nvSpPr>
          <p:cNvPr id="5" name="Footer Placeholder 4"/>
          <p:cNvSpPr>
            <a:spLocks noGrp="1"/>
          </p:cNvSpPr>
          <p:nvPr>
            <p:ph type="ftr" sz="quarter" idx="11"/>
          </p:nvPr>
        </p:nvSpPr>
        <p:spPr/>
        <p:txBody>
          <a:bodyPr/>
          <a:lstStyle/>
          <a:p>
            <a:r>
              <a:rPr lang="en-US"/>
              <a:t>phuongkt@uit.edu.vn - [String Similarity]</a:t>
            </a:r>
          </a:p>
        </p:txBody>
      </p:sp>
      <p:sp>
        <p:nvSpPr>
          <p:cNvPr id="6" name="Slide Number Placeholder 5"/>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457890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6ED313-99DE-4482-89C1-D2A6D889FC6E}" type="datetime1">
              <a:rPr lang="en-US" smtClean="0"/>
              <a:t>7/3/2018</a:t>
            </a:fld>
            <a:endParaRPr lang="en-US"/>
          </a:p>
        </p:txBody>
      </p:sp>
      <p:sp>
        <p:nvSpPr>
          <p:cNvPr id="5" name="Footer Placeholder 4"/>
          <p:cNvSpPr>
            <a:spLocks noGrp="1"/>
          </p:cNvSpPr>
          <p:nvPr>
            <p:ph type="ftr" sz="quarter" idx="11"/>
          </p:nvPr>
        </p:nvSpPr>
        <p:spPr/>
        <p:txBody>
          <a:bodyPr/>
          <a:lstStyle/>
          <a:p>
            <a:r>
              <a:rPr lang="en-US"/>
              <a:t>phuongkt@uit.edu.vn - [String Similarity]</a:t>
            </a:r>
          </a:p>
        </p:txBody>
      </p:sp>
      <p:sp>
        <p:nvSpPr>
          <p:cNvPr id="6" name="Slide Number Placeholder 5"/>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3017633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6E408D-AD3B-45CC-80B1-5AAC329EC8DE}" type="datetime1">
              <a:rPr lang="en-US" smtClean="0"/>
              <a:t>7/3/2018</a:t>
            </a:fld>
            <a:endParaRPr lang="en-US"/>
          </a:p>
        </p:txBody>
      </p:sp>
      <p:sp>
        <p:nvSpPr>
          <p:cNvPr id="5" name="Footer Placeholder 4"/>
          <p:cNvSpPr>
            <a:spLocks noGrp="1"/>
          </p:cNvSpPr>
          <p:nvPr>
            <p:ph type="ftr" sz="quarter" idx="11"/>
          </p:nvPr>
        </p:nvSpPr>
        <p:spPr/>
        <p:txBody>
          <a:bodyPr/>
          <a:lstStyle/>
          <a:p>
            <a:r>
              <a:rPr lang="en-US"/>
              <a:t>phuongkt@uit.edu.vn - [String Similarity]</a:t>
            </a:r>
          </a:p>
        </p:txBody>
      </p:sp>
      <p:sp>
        <p:nvSpPr>
          <p:cNvPr id="6" name="Slide Number Placeholder 5"/>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1166911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0C7223-4319-4304-B265-40C91FE85774}" type="datetime1">
              <a:rPr lang="en-US" smtClean="0"/>
              <a:t>7/3/2018</a:t>
            </a:fld>
            <a:endParaRPr lang="en-US"/>
          </a:p>
        </p:txBody>
      </p:sp>
      <p:sp>
        <p:nvSpPr>
          <p:cNvPr id="5" name="Footer Placeholder 4"/>
          <p:cNvSpPr>
            <a:spLocks noGrp="1"/>
          </p:cNvSpPr>
          <p:nvPr>
            <p:ph type="ftr" sz="quarter" idx="11"/>
          </p:nvPr>
        </p:nvSpPr>
        <p:spPr/>
        <p:txBody>
          <a:bodyPr/>
          <a:lstStyle/>
          <a:p>
            <a:r>
              <a:rPr lang="en-US"/>
              <a:t>phuongkt@uit.edu.vn - [String Similarity]</a:t>
            </a:r>
          </a:p>
        </p:txBody>
      </p:sp>
      <p:sp>
        <p:nvSpPr>
          <p:cNvPr id="6" name="Slide Number Placeholder 5"/>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3852751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E15E93-19A2-450F-8F88-640E7BD1FF2D}" type="datetime1">
              <a:rPr lang="en-US" smtClean="0"/>
              <a:t>7/3/2018</a:t>
            </a:fld>
            <a:endParaRPr lang="en-US"/>
          </a:p>
        </p:txBody>
      </p:sp>
      <p:sp>
        <p:nvSpPr>
          <p:cNvPr id="5" name="Footer Placeholder 4"/>
          <p:cNvSpPr>
            <a:spLocks noGrp="1"/>
          </p:cNvSpPr>
          <p:nvPr>
            <p:ph type="ftr" sz="quarter" idx="11"/>
          </p:nvPr>
        </p:nvSpPr>
        <p:spPr/>
        <p:txBody>
          <a:bodyPr/>
          <a:lstStyle/>
          <a:p>
            <a:r>
              <a:rPr lang="en-US"/>
              <a:t>phuongkt@uit.edu.vn - [String Similarity]</a:t>
            </a:r>
          </a:p>
        </p:txBody>
      </p:sp>
      <p:sp>
        <p:nvSpPr>
          <p:cNvPr id="6" name="Slide Number Placeholder 5"/>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2991181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4DF0C0-B8B9-4E86-8DFA-F3C069D4D775}" type="datetime1">
              <a:rPr lang="en-US" smtClean="0"/>
              <a:t>7/3/2018</a:t>
            </a:fld>
            <a:endParaRPr lang="en-US"/>
          </a:p>
        </p:txBody>
      </p:sp>
      <p:sp>
        <p:nvSpPr>
          <p:cNvPr id="6" name="Footer Placeholder 5"/>
          <p:cNvSpPr>
            <a:spLocks noGrp="1"/>
          </p:cNvSpPr>
          <p:nvPr>
            <p:ph type="ftr" sz="quarter" idx="11"/>
          </p:nvPr>
        </p:nvSpPr>
        <p:spPr/>
        <p:txBody>
          <a:bodyPr/>
          <a:lstStyle/>
          <a:p>
            <a:r>
              <a:rPr lang="en-US"/>
              <a:t>phuongkt@uit.edu.vn - [String Similarity]</a:t>
            </a:r>
          </a:p>
        </p:txBody>
      </p:sp>
      <p:sp>
        <p:nvSpPr>
          <p:cNvPr id="7" name="Slide Number Placeholder 6"/>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3172937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3B84B7-3DB8-4B21-B1D0-3D857E802817}" type="datetime1">
              <a:rPr lang="en-US" smtClean="0"/>
              <a:t>7/3/2018</a:t>
            </a:fld>
            <a:endParaRPr lang="en-US"/>
          </a:p>
        </p:txBody>
      </p:sp>
      <p:sp>
        <p:nvSpPr>
          <p:cNvPr id="8" name="Footer Placeholder 7"/>
          <p:cNvSpPr>
            <a:spLocks noGrp="1"/>
          </p:cNvSpPr>
          <p:nvPr>
            <p:ph type="ftr" sz="quarter" idx="11"/>
          </p:nvPr>
        </p:nvSpPr>
        <p:spPr/>
        <p:txBody>
          <a:bodyPr/>
          <a:lstStyle/>
          <a:p>
            <a:r>
              <a:rPr lang="en-US"/>
              <a:t>phuongkt@uit.edu.vn - [String Similarity]</a:t>
            </a:r>
          </a:p>
        </p:txBody>
      </p:sp>
      <p:sp>
        <p:nvSpPr>
          <p:cNvPr id="9" name="Slide Number Placeholder 8"/>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1650984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B71EE1C-F70C-4C98-9E54-EAF9724C3E03}" type="datetime1">
              <a:rPr lang="en-US" smtClean="0"/>
              <a:t>7/3/2018</a:t>
            </a:fld>
            <a:endParaRPr lang="en-US"/>
          </a:p>
        </p:txBody>
      </p:sp>
      <p:sp>
        <p:nvSpPr>
          <p:cNvPr id="4" name="Footer Placeholder 3"/>
          <p:cNvSpPr>
            <a:spLocks noGrp="1"/>
          </p:cNvSpPr>
          <p:nvPr>
            <p:ph type="ftr" sz="quarter" idx="11"/>
          </p:nvPr>
        </p:nvSpPr>
        <p:spPr/>
        <p:txBody>
          <a:bodyPr/>
          <a:lstStyle/>
          <a:p>
            <a:r>
              <a:rPr lang="en-US"/>
              <a:t>phuongkt@uit.edu.vn - [String Similarity]</a:t>
            </a:r>
          </a:p>
        </p:txBody>
      </p:sp>
      <p:sp>
        <p:nvSpPr>
          <p:cNvPr id="5" name="Slide Number Placeholder 4"/>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1640027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9A8802-0152-49BD-8AE4-547C579A9DF5}" type="datetime1">
              <a:rPr lang="en-US" smtClean="0"/>
              <a:t>7/3/2018</a:t>
            </a:fld>
            <a:endParaRPr lang="en-US"/>
          </a:p>
        </p:txBody>
      </p:sp>
      <p:sp>
        <p:nvSpPr>
          <p:cNvPr id="3" name="Footer Placeholder 2"/>
          <p:cNvSpPr>
            <a:spLocks noGrp="1"/>
          </p:cNvSpPr>
          <p:nvPr>
            <p:ph type="ftr" sz="quarter" idx="11"/>
          </p:nvPr>
        </p:nvSpPr>
        <p:spPr/>
        <p:txBody>
          <a:bodyPr/>
          <a:lstStyle/>
          <a:p>
            <a:r>
              <a:rPr lang="en-US"/>
              <a:t>phuongkt@uit.edu.vn - [String Similarity]</a:t>
            </a:r>
          </a:p>
        </p:txBody>
      </p:sp>
      <p:sp>
        <p:nvSpPr>
          <p:cNvPr id="4" name="Slide Number Placeholder 3"/>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86827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44EDD0F-552C-42DC-931E-6B0F773E7C78}" type="datetime1">
              <a:rPr lang="en-US" smtClean="0"/>
              <a:t>7/3/2018</a:t>
            </a:fld>
            <a:endParaRPr lang="en-US"/>
          </a:p>
        </p:txBody>
      </p:sp>
      <p:sp>
        <p:nvSpPr>
          <p:cNvPr id="6" name="Footer Placeholder 5"/>
          <p:cNvSpPr>
            <a:spLocks noGrp="1"/>
          </p:cNvSpPr>
          <p:nvPr>
            <p:ph type="ftr" sz="quarter" idx="11"/>
          </p:nvPr>
        </p:nvSpPr>
        <p:spPr/>
        <p:txBody>
          <a:bodyPr/>
          <a:lstStyle/>
          <a:p>
            <a:r>
              <a:rPr lang="en-US"/>
              <a:t>phuongkt@uit.edu.vn - [String Similarity]</a:t>
            </a:r>
          </a:p>
        </p:txBody>
      </p:sp>
      <p:sp>
        <p:nvSpPr>
          <p:cNvPr id="7" name="Slide Number Placeholder 6"/>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3157149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A87123-96EB-4231-A533-7B153A94B733}" type="datetime1">
              <a:rPr lang="en-US" smtClean="0"/>
              <a:t>7/3/2018</a:t>
            </a:fld>
            <a:endParaRPr lang="en-US"/>
          </a:p>
        </p:txBody>
      </p:sp>
      <p:sp>
        <p:nvSpPr>
          <p:cNvPr id="6" name="Footer Placeholder 5"/>
          <p:cNvSpPr>
            <a:spLocks noGrp="1"/>
          </p:cNvSpPr>
          <p:nvPr>
            <p:ph type="ftr" sz="quarter" idx="11"/>
          </p:nvPr>
        </p:nvSpPr>
        <p:spPr/>
        <p:txBody>
          <a:bodyPr/>
          <a:lstStyle/>
          <a:p>
            <a:r>
              <a:rPr lang="en-US"/>
              <a:t>phuongkt@uit.edu.vn - [String Similarity]</a:t>
            </a:r>
          </a:p>
        </p:txBody>
      </p:sp>
      <p:sp>
        <p:nvSpPr>
          <p:cNvPr id="7" name="Slide Number Placeholder 6"/>
          <p:cNvSpPr>
            <a:spLocks noGrp="1"/>
          </p:cNvSpPr>
          <p:nvPr>
            <p:ph type="sldNum" sz="quarter" idx="12"/>
          </p:nvPr>
        </p:nvSpPr>
        <p:spPr/>
        <p:txBody>
          <a:bodyPr/>
          <a:lstStyle/>
          <a:p>
            <a:fld id="{838B463B-3399-450D-9002-5DB02E1B317F}" type="slidenum">
              <a:rPr lang="en-US" smtClean="0"/>
              <a:t>‹#›</a:t>
            </a:fld>
            <a:endParaRPr lang="en-US"/>
          </a:p>
        </p:txBody>
      </p:sp>
    </p:spTree>
    <p:extLst>
      <p:ext uri="{BB962C8B-B14F-4D97-AF65-F5344CB8AC3E}">
        <p14:creationId xmlns:p14="http://schemas.microsoft.com/office/powerpoint/2010/main" val="3602794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1E915-ED28-4D36-910C-2054DFDD432F}" type="datetime1">
              <a:rPr lang="en-US" smtClean="0"/>
              <a:t>7/3/2018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phuongkt@uit.edu.vn - [String Similarity]</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8B463B-3399-450D-9002-5DB02E1B317F}" type="slidenum">
              <a:rPr lang="en-US" smtClean="0"/>
              <a:t>‹#›</a:t>
            </a:fld>
            <a:endParaRPr lang="en-US"/>
          </a:p>
        </p:txBody>
      </p:sp>
    </p:spTree>
    <p:extLst>
      <p:ext uri="{BB962C8B-B14F-4D97-AF65-F5344CB8AC3E}">
        <p14:creationId xmlns:p14="http://schemas.microsoft.com/office/powerpoint/2010/main" val="3984071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358107"/>
            <a:ext cx="6858000" cy="797173"/>
          </a:xfrm>
        </p:spPr>
        <p:txBody>
          <a:bodyPr>
            <a:noAutofit/>
          </a:bodyPr>
          <a:lstStyle/>
          <a:p>
            <a:pPr>
              <a:lnSpc>
                <a:spcPct val="100000"/>
              </a:lnSpc>
              <a:spcAft>
                <a:spcPts val="300"/>
              </a:spcAft>
            </a:pPr>
            <a:r>
              <a:rPr lang="en-US" sz="3200" b="1">
                <a:solidFill>
                  <a:srgbClr val="C00000"/>
                </a:solidFill>
                <a:latin typeface="Times New Roman" panose="02020603050405020304" pitchFamily="18" charset="0"/>
                <a:cs typeface="Times New Roman" panose="02020603050405020304" pitchFamily="18" charset="0"/>
              </a:rPr>
              <a:t>LUẬN VĂN THẠC SĨ</a:t>
            </a:r>
          </a:p>
        </p:txBody>
      </p:sp>
      <p:sp>
        <p:nvSpPr>
          <p:cNvPr id="3" name="Subtitle 2"/>
          <p:cNvSpPr>
            <a:spLocks noGrp="1"/>
          </p:cNvSpPr>
          <p:nvPr>
            <p:ph type="subTitle" idx="1"/>
          </p:nvPr>
        </p:nvSpPr>
        <p:spPr>
          <a:xfrm>
            <a:off x="0" y="3184424"/>
            <a:ext cx="9145604" cy="1241822"/>
          </a:xfrm>
          <a:solidFill>
            <a:srgbClr val="92D050"/>
          </a:solidFill>
        </p:spPr>
        <p:txBody>
          <a:bodyPr anchor="ctr">
            <a:noAutofit/>
          </a:bodyPr>
          <a:lstStyle/>
          <a:p>
            <a:r>
              <a:rPr lang="en-US" sz="2000" b="1">
                <a:latin typeface="Times New Roman" panose="02020603050405020304" pitchFamily="18" charset="0"/>
                <a:cs typeface="Times New Roman" panose="02020603050405020304" pitchFamily="18" charset="0"/>
              </a:rPr>
              <a:t>NGHIÊN CỨU KỸ THUẬT HỌC MÁY TRONG </a:t>
            </a:r>
            <a:br>
              <a:rPr lang="en-US" sz="2000" b="1">
                <a:latin typeface="Times New Roman" panose="02020603050405020304" pitchFamily="18" charset="0"/>
                <a:cs typeface="Times New Roman" panose="02020603050405020304" pitchFamily="18" charset="0"/>
              </a:rPr>
            </a:br>
            <a:r>
              <a:rPr lang="en-US" sz="2000" b="1">
                <a:latin typeface="Times New Roman" panose="02020603050405020304" pitchFamily="18" charset="0"/>
                <a:cs typeface="Times New Roman" panose="02020603050405020304" pitchFamily="18" charset="0"/>
              </a:rPr>
              <a:t>PHÁT HIỆN SỚM TẤN CÔNG MẠNG</a:t>
            </a:r>
          </a:p>
        </p:txBody>
      </p:sp>
      <p:sp>
        <p:nvSpPr>
          <p:cNvPr id="4" name="Date Placeholder 3"/>
          <p:cNvSpPr>
            <a:spLocks noGrp="1"/>
          </p:cNvSpPr>
          <p:nvPr>
            <p:ph type="dt" sz="half" idx="10"/>
          </p:nvPr>
        </p:nvSpPr>
        <p:spPr/>
        <p:txBody>
          <a:bodyPr/>
          <a:lstStyle/>
          <a:p>
            <a:pPr>
              <a:spcAft>
                <a:spcPts val="75"/>
              </a:spcAft>
            </a:pPr>
            <a:fld id="{75681D3A-5F0E-4DCA-9794-99FE17B3EAE6}"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0"/>
            <a:ext cx="622300" cy="850900"/>
          </a:xfrm>
        </p:spPr>
        <p:txBody>
          <a:bodyPr/>
          <a:lstStyle/>
          <a:p>
            <a:pPr algn="ctr"/>
            <a:r>
              <a:rPr lang="en-US" sz="2000" b="1">
                <a:solidFill>
                  <a:srgbClr val="FFFF00"/>
                </a:solidFill>
                <a:latin typeface="Times New Roman" panose="02020603050405020304" pitchFamily="18" charset="0"/>
                <a:cs typeface="Times New Roman" panose="02020603050405020304" pitchFamily="18" charset="0"/>
              </a:rPr>
              <a:t>1</a:t>
            </a:r>
          </a:p>
        </p:txBody>
      </p:sp>
      <p:sp>
        <p:nvSpPr>
          <p:cNvPr id="7" name="Subtitle 2"/>
          <p:cNvSpPr txBox="1">
            <a:spLocks/>
          </p:cNvSpPr>
          <p:nvPr/>
        </p:nvSpPr>
        <p:spPr>
          <a:xfrm>
            <a:off x="628650" y="4490866"/>
            <a:ext cx="7886700" cy="1241822"/>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Aft>
                <a:spcPts val="75"/>
              </a:spcAft>
            </a:pPr>
            <a:endParaRPr lang="en-US" sz="2000" b="1">
              <a:latin typeface="Times New Roman" panose="02020603050405020304" pitchFamily="18" charset="0"/>
              <a:cs typeface="Times New Roman" panose="02020603050405020304" pitchFamily="18" charset="0"/>
            </a:endParaRPr>
          </a:p>
          <a:p>
            <a:pPr algn="l">
              <a:lnSpc>
                <a:spcPct val="100000"/>
              </a:lnSpc>
              <a:spcAft>
                <a:spcPts val="75"/>
              </a:spcAft>
            </a:pPr>
            <a:r>
              <a:rPr lang="en-US" sz="2000" b="1">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cs typeface="Times New Roman" panose="02020603050405020304" pitchFamily="18" charset="0"/>
              </a:rPr>
              <a:t>Cán bộ hướng dẫn	</a:t>
            </a:r>
            <a:r>
              <a:rPr lang="en-US" sz="2000" b="1">
                <a:latin typeface="Times New Roman" panose="02020603050405020304" pitchFamily="18" charset="0"/>
                <a:cs typeface="Times New Roman" panose="02020603050405020304" pitchFamily="18" charset="0"/>
              </a:rPr>
              <a:t>: TS. Nguyễn Mạnh Hùng </a:t>
            </a:r>
            <a:br>
              <a:rPr lang="en-US" sz="2000">
                <a:latin typeface="Times New Roman" panose="02020603050405020304" pitchFamily="18" charset="0"/>
                <a:cs typeface="Times New Roman" panose="02020603050405020304" pitchFamily="18" charset="0"/>
              </a:rPr>
            </a:br>
            <a:r>
              <a:rPr lang="en-US" sz="2000" b="1">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Học</a:t>
            </a:r>
            <a:r>
              <a:rPr lang="en-US" sz="2000">
                <a:latin typeface="Times New Roman" panose="02020603050405020304" pitchFamily="18" charset="0"/>
                <a:cs typeface="Times New Roman" panose="02020603050405020304" pitchFamily="18" charset="0"/>
              </a:rPr>
              <a:t> viên thực hiện	</a:t>
            </a:r>
            <a:r>
              <a:rPr lang="en-US" sz="2000" b="1">
                <a:latin typeface="Times New Roman" panose="02020603050405020304" pitchFamily="18" charset="0"/>
                <a:cs typeface="Times New Roman" panose="02020603050405020304" pitchFamily="18" charset="0"/>
              </a:rPr>
              <a:t>: KS. Võ Lê Phương</a:t>
            </a:r>
            <a:br>
              <a:rPr lang="en-US" sz="2000">
                <a:latin typeface="Times New Roman" panose="02020603050405020304" pitchFamily="18" charset="0"/>
                <a:cs typeface="Times New Roman" panose="02020603050405020304" pitchFamily="18" charset="0"/>
              </a:rPr>
            </a:br>
            <a:r>
              <a:rPr lang="en-US" sz="2000">
                <a:latin typeface="Times New Roman" panose="02020603050405020304" pitchFamily="18" charset="0"/>
                <a:cs typeface="Times New Roman" panose="02020603050405020304" pitchFamily="18" charset="0"/>
              </a:rPr>
              <a:t>	</a:t>
            </a:r>
            <a:endParaRPr lang="en-US" sz="2000" b="1">
              <a:latin typeface="Times New Roman" panose="02020603050405020304" pitchFamily="18" charset="0"/>
              <a:cs typeface="Times New Roman" panose="02020603050405020304" pitchFamily="18" charset="0"/>
            </a:endParaRPr>
          </a:p>
        </p:txBody>
      </p:sp>
      <p:sp>
        <p:nvSpPr>
          <p:cNvPr id="8" name="Title 1"/>
          <p:cNvSpPr txBox="1">
            <a:spLocks/>
          </p:cNvSpPr>
          <p:nvPr/>
        </p:nvSpPr>
        <p:spPr>
          <a:xfrm>
            <a:off x="1143000" y="472565"/>
            <a:ext cx="6858000" cy="68393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endParaRPr lang="en-US" sz="1800" b="1">
              <a:latin typeface="Times New Roman" panose="02020603050405020304" pitchFamily="18" charset="0"/>
              <a:cs typeface="Times New Roman" panose="02020603050405020304" pitchFamily="18" charset="0"/>
            </a:endParaRPr>
          </a:p>
          <a:p>
            <a:pPr>
              <a:lnSpc>
                <a:spcPct val="100000"/>
              </a:lnSpc>
              <a:spcAft>
                <a:spcPts val="300"/>
              </a:spcAft>
            </a:pPr>
            <a:r>
              <a:rPr lang="en-US" sz="1800" b="1">
                <a:latin typeface="Times New Roman" panose="02020603050405020304" pitchFamily="18" charset="0"/>
                <a:cs typeface="Times New Roman" panose="02020603050405020304" pitchFamily="18" charset="0"/>
              </a:rPr>
              <a:t>HỌC </a:t>
            </a:r>
            <a:r>
              <a:rPr lang="en-US" sz="1800" b="1" err="1">
                <a:latin typeface="Times New Roman" panose="02020603050405020304" pitchFamily="18" charset="0"/>
                <a:cs typeface="Times New Roman" panose="02020603050405020304" pitchFamily="18" charset="0"/>
              </a:rPr>
              <a:t>VIỆN</a:t>
            </a:r>
            <a:r>
              <a:rPr lang="en-US" sz="1800" b="1">
                <a:latin typeface="Times New Roman" panose="02020603050405020304" pitchFamily="18" charset="0"/>
                <a:cs typeface="Times New Roman" panose="02020603050405020304" pitchFamily="18" charset="0"/>
              </a:rPr>
              <a:t> </a:t>
            </a:r>
            <a:r>
              <a:rPr lang="en-US" sz="1800" b="1" err="1">
                <a:latin typeface="Times New Roman" panose="02020603050405020304" pitchFamily="18" charset="0"/>
                <a:cs typeface="Times New Roman" panose="02020603050405020304" pitchFamily="18" charset="0"/>
              </a:rPr>
              <a:t>KỸ</a:t>
            </a:r>
            <a:r>
              <a:rPr lang="en-US" sz="1800" b="1">
                <a:latin typeface="Times New Roman" panose="02020603050405020304" pitchFamily="18" charset="0"/>
                <a:cs typeface="Times New Roman" panose="02020603050405020304" pitchFamily="18" charset="0"/>
              </a:rPr>
              <a:t> </a:t>
            </a:r>
            <a:r>
              <a:rPr lang="en-US" sz="1800" b="1" err="1">
                <a:latin typeface="Times New Roman" panose="02020603050405020304" pitchFamily="18" charset="0"/>
                <a:cs typeface="Times New Roman" panose="02020603050405020304" pitchFamily="18" charset="0"/>
              </a:rPr>
              <a:t>THUẬT</a:t>
            </a:r>
            <a:r>
              <a:rPr lang="en-US" sz="1800" b="1">
                <a:latin typeface="Times New Roman" panose="02020603050405020304" pitchFamily="18" charset="0"/>
                <a:cs typeface="Times New Roman" panose="02020603050405020304" pitchFamily="18" charset="0"/>
              </a:rPr>
              <a:t> </a:t>
            </a:r>
            <a:r>
              <a:rPr lang="en-US" sz="1800" b="1" err="1">
                <a:latin typeface="Times New Roman" panose="02020603050405020304" pitchFamily="18" charset="0"/>
                <a:cs typeface="Times New Roman" panose="02020603050405020304" pitchFamily="18" charset="0"/>
              </a:rPr>
              <a:t>QUÂN</a:t>
            </a:r>
            <a:r>
              <a:rPr lang="en-US" sz="1800" b="1">
                <a:latin typeface="Times New Roman" panose="02020603050405020304" pitchFamily="18" charset="0"/>
                <a:cs typeface="Times New Roman" panose="02020603050405020304" pitchFamily="18" charset="0"/>
              </a:rPr>
              <a:t> SỰ</a:t>
            </a:r>
          </a:p>
        </p:txBody>
      </p:sp>
      <p:cxnSp>
        <p:nvCxnSpPr>
          <p:cNvPr id="9" name="Straight Connector 8"/>
          <p:cNvCxnSpPr/>
          <p:nvPr/>
        </p:nvCxnSpPr>
        <p:spPr>
          <a:xfrm>
            <a:off x="3441700" y="1156496"/>
            <a:ext cx="2260600" cy="0"/>
          </a:xfrm>
          <a:prstGeom prst="line">
            <a:avLst/>
          </a:prstGeom>
        </p:spPr>
        <p:style>
          <a:lnRef idx="1">
            <a:schemeClr val="dk1"/>
          </a:lnRef>
          <a:fillRef idx="0">
            <a:schemeClr val="dk1"/>
          </a:fillRef>
          <a:effectRef idx="0">
            <a:schemeClr val="dk1"/>
          </a:effectRef>
          <a:fontRef idx="minor">
            <a:schemeClr val="tx1"/>
          </a:fontRef>
        </p:style>
      </p:cxnSp>
      <p:pic>
        <p:nvPicPr>
          <p:cNvPr id="102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7784" y="784750"/>
            <a:ext cx="1000125"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
        <p:nvSpPr>
          <p:cNvPr id="12" name="Title 1"/>
          <p:cNvSpPr txBox="1">
            <a:spLocks/>
          </p:cNvSpPr>
          <p:nvPr/>
        </p:nvSpPr>
        <p:spPr>
          <a:xfrm>
            <a:off x="0" y="0"/>
            <a:ext cx="3835308" cy="700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r>
              <a:rPr lang="en-US" sz="1800">
                <a:latin typeface="Times New Roman" panose="02020603050405020304" pitchFamily="18" charset="0"/>
                <a:cs typeface="Times New Roman" panose="02020603050405020304" pitchFamily="18" charset="0"/>
              </a:rPr>
              <a:t>BỘ GIÁO DỤC VÀ ĐÀO TẠO</a:t>
            </a:r>
          </a:p>
        </p:txBody>
      </p:sp>
      <p:sp>
        <p:nvSpPr>
          <p:cNvPr id="13" name="Title 1"/>
          <p:cNvSpPr txBox="1">
            <a:spLocks/>
          </p:cNvSpPr>
          <p:nvPr/>
        </p:nvSpPr>
        <p:spPr>
          <a:xfrm>
            <a:off x="6550090" y="-4212"/>
            <a:ext cx="2595514" cy="700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r>
              <a:rPr lang="en-US" sz="1800">
                <a:latin typeface="Times New Roman" panose="02020603050405020304" pitchFamily="18" charset="0"/>
                <a:cs typeface="Times New Roman" panose="02020603050405020304" pitchFamily="18" charset="0"/>
              </a:rPr>
              <a:t>BỘ QUỐC PHÒNG</a:t>
            </a:r>
          </a:p>
        </p:txBody>
      </p:sp>
      <p:sp>
        <p:nvSpPr>
          <p:cNvPr id="14" name="Subtitle 2"/>
          <p:cNvSpPr txBox="1">
            <a:spLocks/>
          </p:cNvSpPr>
          <p:nvPr/>
        </p:nvSpPr>
        <p:spPr>
          <a:xfrm>
            <a:off x="628650" y="1918843"/>
            <a:ext cx="7886700" cy="124182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28600">
              <a:spcBef>
                <a:spcPts val="300"/>
              </a:spcBef>
            </a:pPr>
            <a:r>
              <a:rPr lang="en-US" sz="1700" b="1">
                <a:latin typeface="Times New Roman" panose="02020603050405020304" pitchFamily="18" charset="0"/>
                <a:cs typeface="Times New Roman" panose="02020603050405020304" pitchFamily="18" charset="0"/>
              </a:rPr>
              <a:t>Chuyên ngành: Khoa học máy tính</a:t>
            </a:r>
          </a:p>
          <a:p>
            <a:pPr marL="228600">
              <a:spcBef>
                <a:spcPts val="300"/>
              </a:spcBef>
            </a:pPr>
            <a:r>
              <a:rPr lang="en-US" sz="1700">
                <a:latin typeface="Times New Roman" panose="02020603050405020304" pitchFamily="18" charset="0"/>
                <a:cs typeface="Times New Roman" panose="02020603050405020304" pitchFamily="18" charset="0"/>
              </a:rPr>
              <a:t>Mã số: 60.48.01.01</a:t>
            </a:r>
          </a:p>
        </p:txBody>
      </p:sp>
    </p:spTree>
    <p:extLst>
      <p:ext uri="{BB962C8B-B14F-4D97-AF65-F5344CB8AC3E}">
        <p14:creationId xmlns:p14="http://schemas.microsoft.com/office/powerpoint/2010/main" val="4007152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2. Các kỹ thuật dò quét mạng</a:t>
            </a:r>
          </a:p>
        </p:txBody>
      </p:sp>
      <p:sp>
        <p:nvSpPr>
          <p:cNvPr id="21" name="Content Placeholder 20">
            <a:extLst>
              <a:ext uri="{FF2B5EF4-FFF2-40B4-BE49-F238E27FC236}">
                <a16:creationId xmlns:a16="http://schemas.microsoft.com/office/drawing/2014/main" id="{0E1EB9B3-4C3A-4458-A049-59A481B86058}"/>
              </a:ext>
            </a:extLst>
          </p:cNvPr>
          <p:cNvSpPr txBox="1">
            <a:spLocks noGrp="1"/>
          </p:cNvSpPr>
          <p:nvPr>
            <p:ph idx="1"/>
          </p:nvPr>
        </p:nvSpPr>
        <p:spPr>
          <a:xfrm>
            <a:off x="622300" y="1327183"/>
            <a:ext cx="7886700" cy="4351338"/>
          </a:xfrm>
          <a:prstGeom prst="rect">
            <a:avLst/>
          </a:prstGeom>
          <a:noFill/>
        </p:spPr>
        <p:txBody>
          <a:bodyPr wrap="none" rtlCol="0">
            <a:spAutoFit/>
          </a:bodyPr>
          <a:lstStyle/>
          <a:p>
            <a:r>
              <a:rPr lang="en-US" sz="3600" b="1"/>
              <a:t>Port Scanning</a:t>
            </a: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10</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1F92A-1D11-4D53-A65B-A594E1336D0A}"/>
              </a:ext>
            </a:extLst>
          </p:cNvPr>
          <p:cNvCxnSpPr>
            <a:cxnSpLocks/>
          </p:cNvCxnSpPr>
          <p:nvPr/>
        </p:nvCxnSpPr>
        <p:spPr>
          <a:xfrm>
            <a:off x="1868683" y="2181918"/>
            <a:ext cx="0" cy="2818772"/>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DF569FB-4670-4711-9A88-BABBC220931B}"/>
              </a:ext>
            </a:extLst>
          </p:cNvPr>
          <p:cNvCxnSpPr>
            <a:cxnSpLocks/>
          </p:cNvCxnSpPr>
          <p:nvPr/>
        </p:nvCxnSpPr>
        <p:spPr>
          <a:xfrm>
            <a:off x="7318660" y="2181918"/>
            <a:ext cx="0" cy="2818772"/>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DB06038-581D-4F5F-998E-2E0B21E9B75C}"/>
              </a:ext>
            </a:extLst>
          </p:cNvPr>
          <p:cNvCxnSpPr>
            <a:cxnSpLocks/>
          </p:cNvCxnSpPr>
          <p:nvPr/>
        </p:nvCxnSpPr>
        <p:spPr>
          <a:xfrm>
            <a:off x="1868683" y="2542764"/>
            <a:ext cx="5449976" cy="0"/>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6DE0359-0F49-441E-8CC0-40AD02F5CB02}"/>
              </a:ext>
            </a:extLst>
          </p:cNvPr>
          <p:cNvCxnSpPr>
            <a:cxnSpLocks/>
          </p:cNvCxnSpPr>
          <p:nvPr/>
        </p:nvCxnSpPr>
        <p:spPr>
          <a:xfrm>
            <a:off x="1910197" y="4710126"/>
            <a:ext cx="5366949" cy="0"/>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7358AE0-D5AB-437B-9F09-5C271DFFA4FB}"/>
              </a:ext>
            </a:extLst>
          </p:cNvPr>
          <p:cNvCxnSpPr>
            <a:cxnSpLocks/>
          </p:cNvCxnSpPr>
          <p:nvPr/>
        </p:nvCxnSpPr>
        <p:spPr>
          <a:xfrm flipH="1">
            <a:off x="1868683" y="3619311"/>
            <a:ext cx="5449976" cy="14267"/>
          </a:xfrm>
          <a:prstGeom prst="straightConnector1">
            <a:avLst/>
          </a:prstGeom>
          <a:ln w="28575">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B28547-6A6E-49A6-BC2D-51C0B9D7BC57}"/>
              </a:ext>
            </a:extLst>
          </p:cNvPr>
          <p:cNvSpPr txBox="1"/>
          <p:nvPr/>
        </p:nvSpPr>
        <p:spPr>
          <a:xfrm>
            <a:off x="1868682" y="2107042"/>
            <a:ext cx="5406635" cy="461665"/>
          </a:xfrm>
          <a:prstGeom prst="rect">
            <a:avLst/>
          </a:prstGeom>
          <a:noFill/>
        </p:spPr>
        <p:txBody>
          <a:bodyPr wrap="square" rtlCol="0">
            <a:spAutoFit/>
          </a:bodyPr>
          <a:lstStyle/>
          <a:p>
            <a:pPr algn="ctr"/>
            <a:r>
              <a:rPr lang="en-US" sz="2400" b="1">
                <a:solidFill>
                  <a:srgbClr val="FF0000"/>
                </a:solidFill>
              </a:rPr>
              <a:t>SYN, ACK, PSH, URG, FIN, …</a:t>
            </a:r>
          </a:p>
        </p:txBody>
      </p:sp>
      <p:sp>
        <p:nvSpPr>
          <p:cNvPr id="17" name="TextBox 16">
            <a:extLst>
              <a:ext uri="{FF2B5EF4-FFF2-40B4-BE49-F238E27FC236}">
                <a16:creationId xmlns:a16="http://schemas.microsoft.com/office/drawing/2014/main" id="{82567D47-A841-4873-928A-8A4077AF97D1}"/>
              </a:ext>
            </a:extLst>
          </p:cNvPr>
          <p:cNvSpPr txBox="1"/>
          <p:nvPr/>
        </p:nvSpPr>
        <p:spPr>
          <a:xfrm>
            <a:off x="1908364" y="3169845"/>
            <a:ext cx="5366945" cy="461665"/>
          </a:xfrm>
          <a:prstGeom prst="rect">
            <a:avLst/>
          </a:prstGeom>
          <a:noFill/>
        </p:spPr>
        <p:txBody>
          <a:bodyPr wrap="square" rtlCol="0">
            <a:spAutoFit/>
          </a:bodyPr>
          <a:lstStyle/>
          <a:p>
            <a:pPr algn="ctr"/>
            <a:r>
              <a:rPr lang="en-US" sz="2400" b="1">
                <a:solidFill>
                  <a:srgbClr val="0070C0"/>
                </a:solidFill>
              </a:rPr>
              <a:t>SYN, ACK, RST, No response</a:t>
            </a:r>
          </a:p>
        </p:txBody>
      </p:sp>
      <p:sp>
        <p:nvSpPr>
          <p:cNvPr id="18" name="TextBox 17">
            <a:extLst>
              <a:ext uri="{FF2B5EF4-FFF2-40B4-BE49-F238E27FC236}">
                <a16:creationId xmlns:a16="http://schemas.microsoft.com/office/drawing/2014/main" id="{BDE08F45-8FB7-4569-A127-823D9903AE36}"/>
              </a:ext>
            </a:extLst>
          </p:cNvPr>
          <p:cNvSpPr txBox="1"/>
          <p:nvPr/>
        </p:nvSpPr>
        <p:spPr>
          <a:xfrm>
            <a:off x="1908364" y="4254887"/>
            <a:ext cx="5366943" cy="461665"/>
          </a:xfrm>
          <a:prstGeom prst="rect">
            <a:avLst/>
          </a:prstGeom>
          <a:noFill/>
        </p:spPr>
        <p:txBody>
          <a:bodyPr wrap="square" rtlCol="0">
            <a:spAutoFit/>
          </a:bodyPr>
          <a:lstStyle/>
          <a:p>
            <a:pPr algn="ctr"/>
            <a:r>
              <a:rPr lang="en-US" sz="2400" b="1">
                <a:solidFill>
                  <a:srgbClr val="FF0000"/>
                </a:solidFill>
              </a:rPr>
              <a:t>RST, …</a:t>
            </a:r>
          </a:p>
        </p:txBody>
      </p:sp>
      <p:sp>
        <p:nvSpPr>
          <p:cNvPr id="20" name="TextBox 19">
            <a:extLst>
              <a:ext uri="{FF2B5EF4-FFF2-40B4-BE49-F238E27FC236}">
                <a16:creationId xmlns:a16="http://schemas.microsoft.com/office/drawing/2014/main" id="{B7D684D1-DEEE-4EBB-8C75-45D6AE800CE9}"/>
              </a:ext>
            </a:extLst>
          </p:cNvPr>
          <p:cNvSpPr txBox="1"/>
          <p:nvPr/>
        </p:nvSpPr>
        <p:spPr>
          <a:xfrm>
            <a:off x="1908364" y="2515260"/>
            <a:ext cx="5366949" cy="461665"/>
          </a:xfrm>
          <a:prstGeom prst="rect">
            <a:avLst/>
          </a:prstGeom>
          <a:noFill/>
        </p:spPr>
        <p:txBody>
          <a:bodyPr wrap="square" rtlCol="0">
            <a:spAutoFit/>
          </a:bodyPr>
          <a:lstStyle/>
          <a:p>
            <a:pPr algn="ctr"/>
            <a:r>
              <a:rPr lang="en-US" sz="2400" b="1">
                <a:solidFill>
                  <a:srgbClr val="FF0000"/>
                </a:solidFill>
              </a:rPr>
              <a:t>PORT</a:t>
            </a:r>
          </a:p>
        </p:txBody>
      </p:sp>
    </p:spTree>
    <p:extLst>
      <p:ext uri="{BB962C8B-B14F-4D97-AF65-F5344CB8AC3E}">
        <p14:creationId xmlns:p14="http://schemas.microsoft.com/office/powerpoint/2010/main" val="83346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30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30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3000"/>
                                        <p:tgtEl>
                                          <p:spTgt spid="1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30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3000"/>
                                        <p:tgtEl>
                                          <p:spTgt spid="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3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2. Các kỹ thuật dò quét mạng</a:t>
            </a:r>
          </a:p>
        </p:txBody>
      </p:sp>
      <p:sp>
        <p:nvSpPr>
          <p:cNvPr id="3" name="Content Placeholder 2"/>
          <p:cNvSpPr>
            <a:spLocks noGrp="1"/>
          </p:cNvSpPr>
          <p:nvPr>
            <p:ph idx="1"/>
          </p:nvPr>
        </p:nvSpPr>
        <p:spPr/>
        <p:txBody>
          <a:bodyPr/>
          <a:lstStyle/>
          <a:p>
            <a:pPr>
              <a:lnSpc>
                <a:spcPct val="150000"/>
              </a:lnSpc>
              <a:buFont typeface="Wingdings" pitchFamily="2" charset="2"/>
              <a:buChar char="Ø"/>
            </a:pPr>
            <a:r>
              <a:rPr lang="en-US" dirty="0">
                <a:latin typeface="Times New Roman" panose="02020603050405020304" pitchFamily="18" charset="0"/>
                <a:cs typeface="Times New Roman" panose="02020603050405020304" pitchFamily="18" charset="0"/>
              </a:rPr>
              <a:t>Time Independent Feature Set (TIFS)</a:t>
            </a:r>
          </a:p>
          <a:p>
            <a:pPr>
              <a:lnSpc>
                <a:spcPct val="150000"/>
              </a:lnSpc>
              <a:buFont typeface="Wingdings" pitchFamily="2" charset="2"/>
              <a:buChar char="Ø"/>
            </a:pPr>
            <a:r>
              <a:rPr lang="en-US" dirty="0">
                <a:latin typeface="Times New Roman" panose="02020603050405020304" pitchFamily="18" charset="0"/>
                <a:cs typeface="Times New Roman" panose="02020603050405020304" pitchFamily="18" charset="0"/>
              </a:rPr>
              <a:t>Packet Counts and Neural Network</a:t>
            </a:r>
          </a:p>
          <a:p>
            <a:pPr>
              <a:lnSpc>
                <a:spcPct val="150000"/>
              </a:lnSpc>
              <a:buFont typeface="Wingdings" pitchFamily="2" charset="2"/>
              <a:buChar char="Ø"/>
            </a:pPr>
            <a:r>
              <a:rPr lang="en-US" dirty="0">
                <a:latin typeface="Times New Roman" panose="02020603050405020304" pitchFamily="18" charset="0"/>
                <a:cs typeface="Times New Roman" panose="02020603050405020304" pitchFamily="18" charset="0"/>
              </a:rPr>
              <a:t>Fuzzy Logic and a Stepwise Policy</a:t>
            </a:r>
          </a:p>
          <a:p>
            <a:pPr>
              <a:lnSpc>
                <a:spcPct val="150000"/>
              </a:lnSpc>
              <a:buFont typeface="Wingdings" pitchFamily="2" charset="2"/>
              <a:buChar char="Ø"/>
            </a:pPr>
            <a:r>
              <a:rPr lang="en-US" dirty="0">
                <a:latin typeface="Times New Roman" panose="02020603050405020304" pitchFamily="18" charset="0"/>
                <a:cs typeface="Times New Roman" panose="02020603050405020304" pitchFamily="18" charset="0"/>
              </a:rPr>
              <a:t>Classification of IP</a:t>
            </a:r>
          </a:p>
          <a:p>
            <a:pPr>
              <a:lnSpc>
                <a:spcPct val="150000"/>
              </a:lnSpc>
              <a:buFont typeface="Wingdings" pitchFamily="2" charset="2"/>
              <a:buChar char="Ø"/>
            </a:pPr>
            <a:r>
              <a:rPr lang="en-US" dirty="0">
                <a:latin typeface="Times New Roman" panose="02020603050405020304" pitchFamily="18" charset="0"/>
                <a:cs typeface="Times New Roman" panose="02020603050405020304" pitchFamily="18" charset="0"/>
              </a:rPr>
              <a:t>Capturing Packets</a:t>
            </a: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11</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46264" y="1264479"/>
            <a:ext cx="5280613" cy="461665"/>
          </a:xfrm>
          <a:prstGeom prst="rect">
            <a:avLst/>
          </a:prstGeom>
          <a:noFill/>
        </p:spPr>
        <p:txBody>
          <a:bodyPr wrap="none" rtlCol="0">
            <a:spAutoFit/>
          </a:bodyPr>
          <a:lstStyle/>
          <a:p>
            <a:r>
              <a:rPr lang="en-US" sz="2400" b="1">
                <a:latin typeface="Times New Roman" panose="02020603050405020304" pitchFamily="18" charset="0"/>
                <a:cs typeface="Times New Roman" panose="02020603050405020304" pitchFamily="18" charset="0"/>
              </a:rPr>
              <a:t>Tổng quan các phương pháp phát hiện</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2273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2. Các kỹ thuật dò quét mạng</a:t>
            </a:r>
          </a:p>
        </p:txBody>
      </p:sp>
      <p:sp>
        <p:nvSpPr>
          <p:cNvPr id="3" name="Content Placeholder 2"/>
          <p:cNvSpPr>
            <a:spLocks noGrp="1"/>
          </p:cNvSpPr>
          <p:nvPr>
            <p:ph idx="1"/>
          </p:nvPr>
        </p:nvSpPr>
        <p:spPr/>
        <p:txBody>
          <a:bodyPr/>
          <a:lstStyle/>
          <a:p>
            <a:pPr>
              <a:lnSpc>
                <a:spcPct val="150000"/>
              </a:lnSpc>
              <a:buFont typeface="Wingdings" pitchFamily="2" charset="2"/>
              <a:buChar char="Ø"/>
            </a:pPr>
            <a:r>
              <a:rPr lang="en-US">
                <a:latin typeface="Times New Roman" panose="02020603050405020304" pitchFamily="18" charset="0"/>
                <a:cs typeface="Times New Roman" panose="02020603050405020304" pitchFamily="18" charset="0"/>
              </a:rPr>
              <a:t>Mô hình mạng học sâu Deep Belief Networks.</a:t>
            </a:r>
          </a:p>
          <a:p>
            <a:pPr>
              <a:lnSpc>
                <a:spcPct val="150000"/>
              </a:lnSpc>
              <a:buFont typeface="Wingdings" pitchFamily="2" charset="2"/>
              <a:buChar char="Ø"/>
            </a:pPr>
            <a:r>
              <a:rPr lang="en-US">
                <a:latin typeface="Times New Roman" panose="02020603050405020304" pitchFamily="18" charset="0"/>
                <a:cs typeface="Times New Roman" panose="02020603050405020304" pitchFamily="18" charset="0"/>
              </a:rPr>
              <a:t>Huấn luyện qua hai pha:</a:t>
            </a:r>
          </a:p>
          <a:p>
            <a:pPr lvl="1">
              <a:lnSpc>
                <a:spcPct val="150000"/>
              </a:lnSpc>
              <a:buFont typeface="Wingdings" pitchFamily="2" charset="2"/>
              <a:buChar char="Ø"/>
            </a:pPr>
            <a:r>
              <a:rPr lang="en-US">
                <a:latin typeface="Times New Roman" panose="02020603050405020304" pitchFamily="18" charset="0"/>
                <a:cs typeface="Times New Roman" panose="02020603050405020304" pitchFamily="18" charset="0"/>
              </a:rPr>
              <a:t>Unsupervised Learning: RBM</a:t>
            </a:r>
          </a:p>
          <a:p>
            <a:pPr lvl="1">
              <a:lnSpc>
                <a:spcPct val="150000"/>
              </a:lnSpc>
              <a:buFont typeface="Wingdings" pitchFamily="2" charset="2"/>
              <a:buChar char="Ø"/>
            </a:pPr>
            <a:r>
              <a:rPr lang="en-US">
                <a:latin typeface="Times New Roman" panose="02020603050405020304" pitchFamily="18" charset="0"/>
                <a:cs typeface="Times New Roman" panose="02020603050405020304" pitchFamily="18" charset="0"/>
              </a:rPr>
              <a:t>Supervised Learning: Classifiers</a:t>
            </a: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12</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46264" y="1264478"/>
            <a:ext cx="3332562"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Giải pháp đề xuất</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1518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pPr algn="just">
              <a:lnSpc>
                <a:spcPct val="150000"/>
              </a:lnSpc>
              <a:buFont typeface="Wingdings" pitchFamily="2" charset="2"/>
              <a:buChar char="Ø"/>
            </a:pPr>
            <a:r>
              <a:rPr lang="vi-VN">
                <a:latin typeface="Times New Roman" panose="02020603050405020304" pitchFamily="18" charset="0"/>
                <a:cs typeface="Times New Roman" panose="02020603050405020304" pitchFamily="18" charset="0"/>
              </a:rPr>
              <a:t>Học sâu là một nhánh của lĩnh vực học máy.</a:t>
            </a:r>
          </a:p>
          <a:p>
            <a:pPr algn="just">
              <a:lnSpc>
                <a:spcPct val="150000"/>
              </a:lnSpc>
              <a:buFont typeface="Wingdings" pitchFamily="2" charset="2"/>
              <a:buChar char="Ø"/>
            </a:pPr>
            <a:r>
              <a:rPr lang="vi-VN">
                <a:latin typeface="Times New Roman" panose="02020603050405020304" pitchFamily="18" charset="0"/>
                <a:cs typeface="Times New Roman" panose="02020603050405020304" pitchFamily="18" charset="0"/>
              </a:rPr>
              <a:t>Dựa trên một tập hợp các thuật toán nhằm cố gắng mô hình dữ liệu trừu tượng hóa ở mức cao bằng cách sử dụng nhiều lớp xử lý với cấu trúc phức tạp, hoặc bao gồm nhiều biến đổi phi tuyến.</a:t>
            </a: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13</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1248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pic>
        <p:nvPicPr>
          <p:cNvPr id="7" name="Content Placeholder 6" descr="A close up of a logo&#10;&#10;Description generated with high confidence">
            <a:extLst>
              <a:ext uri="{FF2B5EF4-FFF2-40B4-BE49-F238E27FC236}">
                <a16:creationId xmlns:a16="http://schemas.microsoft.com/office/drawing/2014/main" id="{5965F5B7-654E-4E57-966F-F22B62699B3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367087" y="2077244"/>
            <a:ext cx="2409825" cy="3848100"/>
          </a:xfrm>
          <a:prstGeom prst="rect">
            <a:avLst/>
          </a:prstGeom>
        </p:spPr>
      </p:pic>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14</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950394"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Restricted Boltzmann Machine</a:t>
            </a:r>
          </a:p>
        </p:txBody>
      </p:sp>
    </p:spTree>
    <p:extLst>
      <p:ext uri="{BB962C8B-B14F-4D97-AF65-F5344CB8AC3E}">
        <p14:creationId xmlns:p14="http://schemas.microsoft.com/office/powerpoint/2010/main" val="2567771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15</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950394"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Restricted Boltzmann Machine</a:t>
            </a:r>
          </a:p>
        </p:txBody>
      </p:sp>
      <p:pic>
        <p:nvPicPr>
          <p:cNvPr id="11" name="Picture 10" descr="A close up of a logo&#10;&#10;Description generated with high confidence">
            <a:extLst>
              <a:ext uri="{FF2B5EF4-FFF2-40B4-BE49-F238E27FC236}">
                <a16:creationId xmlns:a16="http://schemas.microsoft.com/office/drawing/2014/main" id="{C7A43C03-7844-42E3-951D-E7645B2A4B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8495" y="1825625"/>
            <a:ext cx="5384692" cy="4487002"/>
          </a:xfrm>
          <a:prstGeom prst="rect">
            <a:avLst/>
          </a:prstGeom>
        </p:spPr>
      </p:pic>
    </p:spTree>
    <p:extLst>
      <p:ext uri="{BB962C8B-B14F-4D97-AF65-F5344CB8AC3E}">
        <p14:creationId xmlns:p14="http://schemas.microsoft.com/office/powerpoint/2010/main" val="2233859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16</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950394"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Restricted Boltzmann Machine</a:t>
            </a:r>
          </a:p>
        </p:txBody>
      </p:sp>
      <p:pic>
        <p:nvPicPr>
          <p:cNvPr id="9" name="Picture 8">
            <a:extLst>
              <a:ext uri="{FF2B5EF4-FFF2-40B4-BE49-F238E27FC236}">
                <a16:creationId xmlns:a16="http://schemas.microsoft.com/office/drawing/2014/main" id="{6782E135-CE25-4853-8356-E2E12649AC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9586" y="1638299"/>
            <a:ext cx="7025021" cy="4605011"/>
          </a:xfrm>
          <a:prstGeom prst="rect">
            <a:avLst/>
          </a:prstGeom>
        </p:spPr>
      </p:pic>
    </p:spTree>
    <p:extLst>
      <p:ext uri="{BB962C8B-B14F-4D97-AF65-F5344CB8AC3E}">
        <p14:creationId xmlns:p14="http://schemas.microsoft.com/office/powerpoint/2010/main" val="3772203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17</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950394"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Restricted Boltzmann Machine</a:t>
            </a:r>
          </a:p>
        </p:txBody>
      </p:sp>
      <p:pic>
        <p:nvPicPr>
          <p:cNvPr id="12" name="Picture 11" descr="A close up of a logo&#10;&#10;Description generated with high confidence">
            <a:extLst>
              <a:ext uri="{FF2B5EF4-FFF2-40B4-BE49-F238E27FC236}">
                <a16:creationId xmlns:a16="http://schemas.microsoft.com/office/drawing/2014/main" id="{5357AF1A-3D22-4588-B6FD-8039156F03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6" y="1809749"/>
            <a:ext cx="7101444" cy="4674177"/>
          </a:xfrm>
          <a:prstGeom prst="rect">
            <a:avLst/>
          </a:prstGeom>
        </p:spPr>
      </p:pic>
    </p:spTree>
    <p:extLst>
      <p:ext uri="{BB962C8B-B14F-4D97-AF65-F5344CB8AC3E}">
        <p14:creationId xmlns:p14="http://schemas.microsoft.com/office/powerpoint/2010/main" val="453202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18</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950394"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Restricted Boltzmann Machine</a:t>
            </a:r>
          </a:p>
        </p:txBody>
      </p:sp>
      <p:pic>
        <p:nvPicPr>
          <p:cNvPr id="9" name="Picture 8">
            <a:extLst>
              <a:ext uri="{FF2B5EF4-FFF2-40B4-BE49-F238E27FC236}">
                <a16:creationId xmlns:a16="http://schemas.microsoft.com/office/drawing/2014/main" id="{D0FEAE0C-1F72-493A-99B4-65B7F8F3EC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027" y="1603169"/>
            <a:ext cx="7267698" cy="4797631"/>
          </a:xfrm>
          <a:prstGeom prst="rect">
            <a:avLst/>
          </a:prstGeom>
        </p:spPr>
      </p:pic>
    </p:spTree>
    <p:extLst>
      <p:ext uri="{BB962C8B-B14F-4D97-AF65-F5344CB8AC3E}">
        <p14:creationId xmlns:p14="http://schemas.microsoft.com/office/powerpoint/2010/main" val="80879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3. Deep learning</a:t>
            </a:r>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19</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1EB9B3-4C3A-4458-A049-59A481B86058}"/>
              </a:ext>
            </a:extLst>
          </p:cNvPr>
          <p:cNvSpPr txBox="1"/>
          <p:nvPr/>
        </p:nvSpPr>
        <p:spPr>
          <a:xfrm>
            <a:off x="534390" y="1056905"/>
            <a:ext cx="4442242" cy="523220"/>
          </a:xfrm>
          <a:prstGeom prst="rect">
            <a:avLst/>
          </a:prstGeom>
          <a:noFill/>
        </p:spPr>
        <p:txBody>
          <a:bodyPr wrap="none" rtlCol="0">
            <a:spAutoFit/>
          </a:bodyPr>
          <a:lstStyle/>
          <a:p>
            <a:r>
              <a:rPr lang="en-US" sz="2800" b="1">
                <a:latin typeface="Times New Roman" panose="02020603050405020304" pitchFamily="18" charset="0"/>
                <a:cs typeface="Times New Roman" panose="02020603050405020304" pitchFamily="18" charset="0"/>
              </a:rPr>
              <a:t>Deep Belief Network (DBN)</a:t>
            </a:r>
          </a:p>
        </p:txBody>
      </p:sp>
      <p:pic>
        <p:nvPicPr>
          <p:cNvPr id="11" name="Picture 10" descr="A close up of a logo&#10;&#10;Description generated with very high confidence">
            <a:extLst>
              <a:ext uri="{FF2B5EF4-FFF2-40B4-BE49-F238E27FC236}">
                <a16:creationId xmlns:a16="http://schemas.microsoft.com/office/drawing/2014/main" id="{685594BD-03FE-496E-9DAD-ADD4D62D00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0375" y="1703236"/>
            <a:ext cx="3143250" cy="4714875"/>
          </a:xfrm>
          <a:prstGeom prst="rect">
            <a:avLst/>
          </a:prstGeom>
        </p:spPr>
      </p:pic>
    </p:spTree>
    <p:extLst>
      <p:ext uri="{BB962C8B-B14F-4D97-AF65-F5344CB8AC3E}">
        <p14:creationId xmlns:p14="http://schemas.microsoft.com/office/powerpoint/2010/main" val="1587113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r>
              <a:rPr lang="en-US" sz="3200" dirty="0" err="1">
                <a:solidFill>
                  <a:srgbClr val="C00000"/>
                </a:solidFill>
                <a:latin typeface="Times New Roman" panose="02020603050405020304" pitchFamily="18" charset="0"/>
                <a:cs typeface="Times New Roman" panose="02020603050405020304" pitchFamily="18" charset="0"/>
              </a:rPr>
              <a:t>Mục</a:t>
            </a:r>
            <a:r>
              <a:rPr lang="en-US" sz="3200" dirty="0">
                <a:solidFill>
                  <a:srgbClr val="C00000"/>
                </a:solidFill>
                <a:latin typeface="Times New Roman" panose="02020603050405020304" pitchFamily="18" charset="0"/>
                <a:cs typeface="Times New Roman" panose="02020603050405020304" pitchFamily="18" charset="0"/>
              </a:rPr>
              <a:t> </a:t>
            </a:r>
            <a:r>
              <a:rPr lang="en-US" sz="3200" dirty="0" err="1">
                <a:solidFill>
                  <a:srgbClr val="C00000"/>
                </a:solidFill>
                <a:latin typeface="Times New Roman" panose="02020603050405020304" pitchFamily="18" charset="0"/>
                <a:cs typeface="Times New Roman" panose="02020603050405020304" pitchFamily="18" charset="0"/>
              </a:rPr>
              <a:t>tiêu</a:t>
            </a:r>
            <a:r>
              <a:rPr lang="en-US" sz="3200" dirty="0">
                <a:solidFill>
                  <a:srgbClr val="C00000"/>
                </a:solidFill>
                <a:latin typeface="Times New Roman" panose="02020603050405020304" pitchFamily="18" charset="0"/>
                <a:cs typeface="Times New Roman" panose="02020603050405020304" pitchFamily="18" charset="0"/>
              </a:rPr>
              <a:t> </a:t>
            </a:r>
            <a:r>
              <a:rPr lang="en-US" sz="3200" dirty="0" err="1">
                <a:solidFill>
                  <a:srgbClr val="C00000"/>
                </a:solidFill>
                <a:latin typeface="Times New Roman" panose="02020603050405020304" pitchFamily="18" charset="0"/>
                <a:cs typeface="Times New Roman" panose="02020603050405020304" pitchFamily="18" charset="0"/>
              </a:rPr>
              <a:t>của</a:t>
            </a:r>
            <a:r>
              <a:rPr lang="en-US" sz="3200" dirty="0">
                <a:solidFill>
                  <a:srgbClr val="C00000"/>
                </a:solidFill>
                <a:latin typeface="Times New Roman" panose="02020603050405020304" pitchFamily="18" charset="0"/>
                <a:cs typeface="Times New Roman" panose="02020603050405020304" pitchFamily="18" charset="0"/>
              </a:rPr>
              <a:t> </a:t>
            </a:r>
            <a:r>
              <a:rPr lang="en-US" sz="3200" dirty="0" err="1">
                <a:solidFill>
                  <a:srgbClr val="C00000"/>
                </a:solidFill>
                <a:latin typeface="Times New Roman" panose="02020603050405020304" pitchFamily="18" charset="0"/>
                <a:cs typeface="Times New Roman" panose="02020603050405020304" pitchFamily="18" charset="0"/>
              </a:rPr>
              <a:t>luận</a:t>
            </a:r>
            <a:r>
              <a:rPr lang="en-US" sz="3200" dirty="0">
                <a:solidFill>
                  <a:srgbClr val="C00000"/>
                </a:solidFill>
                <a:latin typeface="Times New Roman" panose="02020603050405020304" pitchFamily="18" charset="0"/>
                <a:cs typeface="Times New Roman" panose="02020603050405020304" pitchFamily="18" charset="0"/>
              </a:rPr>
              <a:t> </a:t>
            </a:r>
            <a:r>
              <a:rPr lang="en-US" sz="3200" dirty="0" err="1">
                <a:solidFill>
                  <a:srgbClr val="C00000"/>
                </a:solidFill>
                <a:latin typeface="Times New Roman" panose="02020603050405020304" pitchFamily="18" charset="0"/>
                <a:cs typeface="Times New Roman" panose="02020603050405020304" pitchFamily="18" charset="0"/>
              </a:rPr>
              <a:t>văn</a:t>
            </a:r>
            <a:endParaRPr lang="en-US" sz="3200" dirty="0">
              <a:solidFill>
                <a:srgbClr val="C0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1041402"/>
            <a:ext cx="8521700" cy="5194298"/>
          </a:xfrm>
        </p:spPr>
        <p:txBody>
          <a:bodyPr>
            <a:normAutofit lnSpcReduction="10000"/>
          </a:bodyPr>
          <a:lstStyle/>
          <a:p>
            <a:pPr marL="0" indent="0" algn="jus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tìm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ninh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sớm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p>
          <a:p>
            <a:pPr marL="0" indent="0" algn="jus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Tìm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(Machine learning)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a:t>
            </a:r>
          </a:p>
          <a:p>
            <a:pPr marL="0" indent="0" algn="jus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a:t>
            </a:r>
            <a:r>
              <a:rPr lang="en-US" sz="2400" dirty="0">
                <a:latin typeface="Times New Roman" panose="02020603050405020304" pitchFamily="18" charset="0"/>
                <a:cs typeface="Times New Roman" panose="02020603050405020304" pitchFamily="18" charset="0"/>
              </a:rPr>
              <a:t> port scanning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network scanning. </a:t>
            </a:r>
            <a:r>
              <a:rPr lang="en-US" sz="2400" dirty="0" err="1">
                <a:latin typeface="Times New Roman" panose="02020603050405020304" pitchFamily="18" charset="0"/>
                <a:cs typeface="Times New Roman" panose="02020603050405020304" pitchFamily="18" charset="0"/>
              </a:rPr>
              <a:t>Tìm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6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(Machine learning)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a:t>
            </a:r>
          </a:p>
          <a:p>
            <a:pPr marL="0" indent="0" algn="just">
              <a:buNone/>
            </a:pPr>
            <a:r>
              <a:rPr lang="en-US" sz="26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sâu</a:t>
            </a:r>
            <a:r>
              <a:rPr lang="en-US" sz="2400" dirty="0">
                <a:latin typeface="Times New Roman" panose="02020603050405020304" pitchFamily="18" charset="0"/>
                <a:cs typeface="Times New Roman" panose="02020603050405020304" pitchFamily="18" charset="0"/>
              </a:rPr>
              <a:t> (Deep Learning), Restricted Boltzmann Machines (RBM), </a:t>
            </a:r>
            <a:r>
              <a:rPr lang="en-US" sz="2400" dirty="0" err="1">
                <a:latin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cs typeface="Times New Roman" panose="02020603050405020304" pitchFamily="18" charset="0"/>
              </a:rPr>
              <a:t> Belief Network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Deep Belief Networks (DBN)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a:t>
            </a:r>
            <a:r>
              <a:rPr lang="en-US" sz="2400" dirty="0">
                <a:latin typeface="Times New Roman" panose="02020603050405020304" pitchFamily="18" charset="0"/>
                <a:cs typeface="Times New Roman" panose="02020603050405020304" pitchFamily="18" charset="0"/>
              </a:rPr>
              <a:t>. </a:t>
            </a:r>
          </a:p>
          <a:p>
            <a:pPr marL="0" indent="0" algn="jus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dữ</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ninh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cs typeface="Times New Roman" panose="02020603050405020304" pitchFamily="18" charset="0"/>
              </a:rPr>
              <a:t> NSL-KDD, UNSW-NB15. </a:t>
            </a:r>
            <a:r>
              <a:rPr lang="en-US" sz="2400" dirty="0" err="1">
                <a:latin typeface="Times New Roman" panose="02020603050405020304" pitchFamily="18" charset="0"/>
                <a:cs typeface="Times New Roman" panose="02020603050405020304" pitchFamily="18" charset="0"/>
              </a:rPr>
              <a:t>Đưa</a:t>
            </a:r>
            <a:r>
              <a:rPr lang="en-US" sz="2400" dirty="0">
                <a:latin typeface="Times New Roman" panose="02020603050405020304" pitchFamily="18" charset="0"/>
                <a:cs typeface="Times New Roman" panose="02020603050405020304" pitchFamily="18" charset="0"/>
              </a:rPr>
              <a:t> ra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so </a:t>
            </a:r>
            <a:r>
              <a:rPr lang="en-US" sz="2400" dirty="0" err="1">
                <a:latin typeface="Times New Roman" panose="02020603050405020304" pitchFamily="18" charset="0"/>
                <a:cs typeface="Times New Roman" panose="02020603050405020304" pitchFamily="18" charset="0"/>
              </a:rPr>
              <a:t>sánh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DBN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khác</a:t>
            </a:r>
            <a:r>
              <a:rPr lang="en-US" sz="2400" dirty="0">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E1A44A9B-3622-4871-84B0-332224165855}"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77406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20</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8CA8510D-03B3-45B3-A137-28EB9F753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132" y="1221476"/>
            <a:ext cx="7727143" cy="2610000"/>
          </a:xfrm>
          <a:prstGeom prst="rect">
            <a:avLst/>
          </a:prstGeom>
        </p:spPr>
      </p:pic>
      <p:pic>
        <p:nvPicPr>
          <p:cNvPr id="9" name="Picture 8" descr="A close up of a sign&#10;&#10;Description generated with high confidence">
            <a:extLst>
              <a:ext uri="{FF2B5EF4-FFF2-40B4-BE49-F238E27FC236}">
                <a16:creationId xmlns:a16="http://schemas.microsoft.com/office/drawing/2014/main" id="{80E2BB3D-BF90-4E58-8DE4-D836C4497C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75662" y="3294660"/>
            <a:ext cx="3352800" cy="2857500"/>
          </a:xfrm>
          <a:prstGeom prst="rect">
            <a:avLst/>
          </a:prstGeom>
        </p:spPr>
      </p:pic>
    </p:spTree>
    <p:extLst>
      <p:ext uri="{BB962C8B-B14F-4D97-AF65-F5344CB8AC3E}">
        <p14:creationId xmlns:p14="http://schemas.microsoft.com/office/powerpoint/2010/main" val="2664818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21</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A4CF779-0F8F-4F41-BEBD-F1E02E17F94C}"/>
              </a:ext>
            </a:extLst>
          </p:cNvPr>
          <p:cNvSpPr txBox="1"/>
          <p:nvPr/>
        </p:nvSpPr>
        <p:spPr>
          <a:xfrm>
            <a:off x="395785" y="938151"/>
            <a:ext cx="7762506" cy="584775"/>
          </a:xfrm>
          <a:prstGeom prst="rect">
            <a:avLst/>
          </a:prstGeom>
          <a:noFill/>
        </p:spPr>
        <p:txBody>
          <a:bodyPr wrap="square" rtlCol="0">
            <a:spAutoFit/>
          </a:bodyPr>
          <a:lstStyle/>
          <a:p>
            <a:r>
              <a:rPr lang="en-US" sz="3200" b="1" dirty="0" err="1">
                <a:latin typeface="Times New Roman" panose="02020603050405020304" pitchFamily="18" charset="0"/>
                <a:cs typeface="Times New Roman" panose="02020603050405020304" pitchFamily="18" charset="0"/>
              </a:rPr>
              <a:t>Các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thuộc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tính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trong</a:t>
            </a:r>
            <a:r>
              <a:rPr lang="en-US" sz="3200" b="1" dirty="0">
                <a:latin typeface="Times New Roman" panose="02020603050405020304" pitchFamily="18" charset="0"/>
                <a:cs typeface="Times New Roman" panose="02020603050405020304" pitchFamily="18" charset="0"/>
              </a:rPr>
              <a:t> NSL-KDD</a:t>
            </a:r>
          </a:p>
        </p:txBody>
      </p:sp>
      <p:graphicFrame>
        <p:nvGraphicFramePr>
          <p:cNvPr id="9" name="Table 8"/>
          <p:cNvGraphicFramePr>
            <a:graphicFrameLocks noGrp="1"/>
          </p:cNvGraphicFramePr>
          <p:nvPr>
            <p:extLst>
              <p:ext uri="{D42A27DB-BD31-4B8C-83A1-F6EECF244321}">
                <p14:modId xmlns:p14="http://schemas.microsoft.com/office/powerpoint/2010/main" val="1271087391"/>
              </p:ext>
            </p:extLst>
          </p:nvPr>
        </p:nvGraphicFramePr>
        <p:xfrm>
          <a:off x="1385408" y="1615271"/>
          <a:ext cx="6519727" cy="5029200"/>
        </p:xfrm>
        <a:graphic>
          <a:graphicData uri="http://schemas.openxmlformats.org/drawingml/2006/table">
            <a:tbl>
              <a:tblPr firstRow="1" bandRow="1">
                <a:tableStyleId>{5C22544A-7EE6-4342-B048-85BDC9FD1C3A}</a:tableStyleId>
              </a:tblPr>
              <a:tblGrid>
                <a:gridCol w="2854526">
                  <a:extLst>
                    <a:ext uri="{9D8B030D-6E8A-4147-A177-3AD203B41FA5}">
                      <a16:colId xmlns:a16="http://schemas.microsoft.com/office/drawing/2014/main" val="20000"/>
                    </a:ext>
                  </a:extLst>
                </a:gridCol>
                <a:gridCol w="3665201">
                  <a:extLst>
                    <a:ext uri="{9D8B030D-6E8A-4147-A177-3AD203B41FA5}">
                      <a16:colId xmlns:a16="http://schemas.microsoft.com/office/drawing/2014/main" val="20001"/>
                    </a:ext>
                  </a:extLst>
                </a:gridCol>
              </a:tblGrid>
              <a:tr h="448256">
                <a:tc>
                  <a:txBody>
                    <a:bodyPr/>
                    <a:lstStyle/>
                    <a:p>
                      <a:pPr marL="0" algn="ctr" defTabSz="914400" rtl="0" eaLnBrk="1" latinLnBrk="0" hangingPunct="1"/>
                      <a:r>
                        <a:rPr lang="en-US" sz="2400" b="1" kern="1200" dirty="0">
                          <a:solidFill>
                            <a:schemeClr val="lt1"/>
                          </a:solidFill>
                          <a:latin typeface="Times New Roman" panose="02020603050405020304" pitchFamily="18" charset="0"/>
                          <a:ea typeface="+mn-ea"/>
                          <a:cs typeface="Times New Roman" panose="02020603050405020304" pitchFamily="18" charset="0"/>
                        </a:rPr>
                        <a:t>duration</a:t>
                      </a:r>
                      <a:endParaRPr lang="en-US" sz="2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ctr" defTabSz="914400" rtl="0" eaLnBrk="1" latinLnBrk="0" hangingPunct="1"/>
                      <a:r>
                        <a:rPr lang="en-US" sz="2400" b="1" kern="1200" dirty="0" err="1">
                          <a:solidFill>
                            <a:srgbClr val="FFFF00"/>
                          </a:solidFill>
                          <a:latin typeface="Times New Roman" panose="02020603050405020304" pitchFamily="18" charset="0"/>
                          <a:ea typeface="+mn-ea"/>
                          <a:cs typeface="Times New Roman" panose="02020603050405020304" pitchFamily="18" charset="0"/>
                        </a:rPr>
                        <a:t>logged_in</a:t>
                      </a:r>
                      <a:endParaRPr lang="en-US" sz="2400" kern="1200" dirty="0">
                        <a:solidFill>
                          <a:srgbClr val="FFFF00"/>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0000"/>
                  </a:ext>
                </a:extLst>
              </a:tr>
              <a:tr h="448256">
                <a:tc>
                  <a:txBody>
                    <a:bodyPr/>
                    <a:lstStyle/>
                    <a:p>
                      <a:r>
                        <a:rPr lang="en-US" sz="2400" kern="1200" dirty="0" err="1">
                          <a:solidFill>
                            <a:srgbClr val="0070C0"/>
                          </a:solidFill>
                          <a:latin typeface="Times New Roman" panose="02020603050405020304" pitchFamily="18" charset="0"/>
                          <a:ea typeface="+mn-ea"/>
                          <a:cs typeface="Times New Roman" panose="02020603050405020304" pitchFamily="18" charset="0"/>
                        </a:rPr>
                        <a:t>protocol_type</a:t>
                      </a:r>
                      <a:endParaRPr lang="en-US" sz="2400" dirty="0">
                        <a:solidFill>
                          <a:srgbClr val="0070C0"/>
                        </a:solidFill>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num_compromised</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448256">
                <a:tc>
                  <a:txBody>
                    <a:bodyPr/>
                    <a:lstStyle/>
                    <a:p>
                      <a:r>
                        <a:rPr lang="en-US" sz="2400" kern="1200" dirty="0">
                          <a:solidFill>
                            <a:srgbClr val="0070C0"/>
                          </a:solidFill>
                          <a:latin typeface="Times New Roman" panose="02020603050405020304" pitchFamily="18" charset="0"/>
                          <a:ea typeface="+mn-ea"/>
                          <a:cs typeface="Times New Roman" panose="02020603050405020304" pitchFamily="18" charset="0"/>
                        </a:rPr>
                        <a:t>service</a:t>
                      </a:r>
                      <a:endParaRPr lang="en-US" sz="2400" dirty="0">
                        <a:solidFill>
                          <a:srgbClr val="0070C0"/>
                        </a:solidFill>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root_shell</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448256">
                <a:tc>
                  <a:txBody>
                    <a:bodyPr/>
                    <a:lstStyle/>
                    <a:p>
                      <a:r>
                        <a:rPr lang="en-US" sz="2400" kern="1200" dirty="0">
                          <a:solidFill>
                            <a:srgbClr val="0070C0"/>
                          </a:solidFill>
                          <a:latin typeface="Times New Roman" panose="02020603050405020304" pitchFamily="18" charset="0"/>
                          <a:ea typeface="+mn-ea"/>
                          <a:cs typeface="Times New Roman" panose="02020603050405020304" pitchFamily="18" charset="0"/>
                        </a:rPr>
                        <a:t>flag</a:t>
                      </a:r>
                      <a:endParaRPr lang="en-US" sz="2400" dirty="0">
                        <a:solidFill>
                          <a:srgbClr val="0070C0"/>
                        </a:solidFill>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su_attempted</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448256">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src_bytes</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num_root</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448256">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dst_bytes</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num_file_creations</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448256">
                <a:tc>
                  <a:txBody>
                    <a:bodyPr/>
                    <a:lstStyle/>
                    <a:p>
                      <a:r>
                        <a:rPr lang="en-US" sz="2400" kern="1200" dirty="0">
                          <a:solidFill>
                            <a:srgbClr val="0070C0"/>
                          </a:solidFill>
                          <a:latin typeface="Times New Roman" panose="02020603050405020304" pitchFamily="18" charset="0"/>
                          <a:ea typeface="+mn-ea"/>
                          <a:cs typeface="Times New Roman" panose="02020603050405020304" pitchFamily="18" charset="0"/>
                        </a:rPr>
                        <a:t>land</a:t>
                      </a:r>
                      <a:endParaRPr lang="en-US" sz="2400" dirty="0">
                        <a:solidFill>
                          <a:srgbClr val="0070C0"/>
                        </a:solidFill>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num_shells</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448256">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wrong_fragment</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num_access_files</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r h="448256">
                <a:tc>
                  <a:txBody>
                    <a:bodyPr/>
                    <a:lstStyle/>
                    <a:p>
                      <a:r>
                        <a:rPr lang="en-US" sz="2400" kern="1200" dirty="0">
                          <a:solidFill>
                            <a:schemeClr val="dk1"/>
                          </a:solidFill>
                          <a:latin typeface="Times New Roman" panose="02020603050405020304" pitchFamily="18" charset="0"/>
                          <a:ea typeface="+mn-ea"/>
                          <a:cs typeface="Times New Roman" panose="02020603050405020304" pitchFamily="18" charset="0"/>
                        </a:rPr>
                        <a:t>urgent</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num_outbound_cmds</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8"/>
                  </a:ext>
                </a:extLst>
              </a:tr>
              <a:tr h="448256">
                <a:tc>
                  <a:txBody>
                    <a:bodyPr/>
                    <a:lstStyle/>
                    <a:p>
                      <a:r>
                        <a:rPr lang="en-US" sz="2400" kern="1200" dirty="0">
                          <a:solidFill>
                            <a:schemeClr val="dk1"/>
                          </a:solidFill>
                          <a:latin typeface="Times New Roman" panose="02020603050405020304" pitchFamily="18" charset="0"/>
                          <a:ea typeface="+mn-ea"/>
                          <a:cs typeface="Times New Roman" panose="02020603050405020304" pitchFamily="18" charset="0"/>
                        </a:rPr>
                        <a:t>hot</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rgbClr val="0070C0"/>
                          </a:solidFill>
                          <a:latin typeface="Times New Roman" panose="02020603050405020304" pitchFamily="18" charset="0"/>
                          <a:ea typeface="+mn-ea"/>
                          <a:cs typeface="Times New Roman" panose="02020603050405020304" pitchFamily="18" charset="0"/>
                        </a:rPr>
                        <a:t>is_host_login</a:t>
                      </a:r>
                      <a:endParaRPr lang="en-US" sz="2400" dirty="0">
                        <a:solidFill>
                          <a:srgbClr val="0070C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9"/>
                  </a:ext>
                </a:extLst>
              </a:tr>
              <a:tr h="448256">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num_failed_logins</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rgbClr val="0070C0"/>
                          </a:solidFill>
                          <a:latin typeface="Times New Roman" panose="02020603050405020304" pitchFamily="18" charset="0"/>
                          <a:ea typeface="+mn-ea"/>
                          <a:cs typeface="Times New Roman" panose="02020603050405020304" pitchFamily="18" charset="0"/>
                        </a:rPr>
                        <a:t>is_guest_login</a:t>
                      </a:r>
                      <a:endParaRPr lang="en-US" sz="2400" dirty="0">
                        <a:solidFill>
                          <a:srgbClr val="0070C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771649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22</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A4CF779-0F8F-4F41-BEBD-F1E02E17F94C}"/>
              </a:ext>
            </a:extLst>
          </p:cNvPr>
          <p:cNvSpPr txBox="1"/>
          <p:nvPr/>
        </p:nvSpPr>
        <p:spPr>
          <a:xfrm>
            <a:off x="395785" y="938151"/>
            <a:ext cx="7762506" cy="584775"/>
          </a:xfrm>
          <a:prstGeom prst="rect">
            <a:avLst/>
          </a:prstGeom>
          <a:noFill/>
        </p:spPr>
        <p:txBody>
          <a:bodyPr wrap="square" rtlCol="0">
            <a:spAutoFit/>
          </a:bodyPr>
          <a:lstStyle/>
          <a:p>
            <a:r>
              <a:rPr lang="en-US" sz="3200" b="1" dirty="0" err="1">
                <a:latin typeface="Times New Roman" panose="02020603050405020304" pitchFamily="18" charset="0"/>
                <a:cs typeface="Times New Roman" panose="02020603050405020304" pitchFamily="18" charset="0"/>
              </a:rPr>
              <a:t>Các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thuộc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tính</a:t>
            </a:r>
            <a:r>
              <a:rPr lang="en-US" sz="3200" b="1" dirty="0">
                <a:latin typeface="Times New Roman" panose="02020603050405020304" pitchFamily="18" charset="0"/>
                <a:cs typeface="Times New Roman" panose="02020603050405020304" pitchFamily="18" charset="0"/>
              </a:rPr>
              <a:t> </a:t>
            </a:r>
            <a:r>
              <a:rPr lang="en-US" sz="3200" b="1" err="1">
                <a:latin typeface="Times New Roman" panose="02020603050405020304" pitchFamily="18" charset="0"/>
                <a:cs typeface="Times New Roman" panose="02020603050405020304" pitchFamily="18" charset="0"/>
              </a:rPr>
              <a:t>trong</a:t>
            </a:r>
            <a:r>
              <a:rPr lang="en-US" sz="3200" b="1">
                <a:latin typeface="Times New Roman" panose="02020603050405020304" pitchFamily="18" charset="0"/>
                <a:cs typeface="Times New Roman" panose="02020603050405020304" pitchFamily="18" charset="0"/>
              </a:rPr>
              <a:t> NSL-KDD (tt)</a:t>
            </a:r>
            <a:endParaRPr lang="en-US" sz="3200" b="1" dirty="0">
              <a:latin typeface="Times New Roman" panose="02020603050405020304" pitchFamily="18" charset="0"/>
              <a:cs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627576988"/>
              </p:ext>
            </p:extLst>
          </p:nvPr>
        </p:nvGraphicFramePr>
        <p:xfrm>
          <a:off x="1401097" y="1527861"/>
          <a:ext cx="6757193" cy="4572000"/>
        </p:xfrm>
        <a:graphic>
          <a:graphicData uri="http://schemas.openxmlformats.org/drawingml/2006/table">
            <a:tbl>
              <a:tblPr firstRow="1" bandRow="1">
                <a:tableStyleId>{5C22544A-7EE6-4342-B048-85BDC9FD1C3A}</a:tableStyleId>
              </a:tblPr>
              <a:tblGrid>
                <a:gridCol w="2631782">
                  <a:extLst>
                    <a:ext uri="{9D8B030D-6E8A-4147-A177-3AD203B41FA5}">
                      <a16:colId xmlns:a16="http://schemas.microsoft.com/office/drawing/2014/main" val="20000"/>
                    </a:ext>
                  </a:extLst>
                </a:gridCol>
                <a:gridCol w="4125411">
                  <a:extLst>
                    <a:ext uri="{9D8B030D-6E8A-4147-A177-3AD203B41FA5}">
                      <a16:colId xmlns:a16="http://schemas.microsoft.com/office/drawing/2014/main" val="20001"/>
                    </a:ext>
                  </a:extLst>
                </a:gridCol>
              </a:tblGrid>
              <a:tr h="443123">
                <a:tc>
                  <a:txBody>
                    <a:bodyPr/>
                    <a:lstStyle/>
                    <a:p>
                      <a:pPr marL="0" algn="ctr" defTabSz="914400" rtl="0" eaLnBrk="1" latinLnBrk="0" hangingPunct="1"/>
                      <a:r>
                        <a:rPr lang="en-US" sz="2400" b="1" kern="1200" dirty="0">
                          <a:solidFill>
                            <a:schemeClr val="lt1"/>
                          </a:solidFill>
                          <a:latin typeface="Times New Roman" panose="02020603050405020304" pitchFamily="18" charset="0"/>
                          <a:ea typeface="+mn-ea"/>
                          <a:cs typeface="Times New Roman" panose="02020603050405020304" pitchFamily="18" charset="0"/>
                        </a:rPr>
                        <a:t>count</a:t>
                      </a:r>
                      <a:endParaRPr lang="en-US" sz="2400" b="1"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ctr" defTabSz="914400" rtl="0" eaLnBrk="1" latinLnBrk="0" hangingPunct="1"/>
                      <a:r>
                        <a:rPr lang="en-US" sz="2400" b="1" kern="1200" dirty="0" err="1">
                          <a:solidFill>
                            <a:schemeClr val="lt1"/>
                          </a:solidFill>
                          <a:latin typeface="Times New Roman" panose="02020603050405020304" pitchFamily="18" charset="0"/>
                          <a:ea typeface="+mn-ea"/>
                          <a:cs typeface="Times New Roman" panose="02020603050405020304" pitchFamily="18" charset="0"/>
                        </a:rPr>
                        <a:t>dst_host_srv_count</a:t>
                      </a:r>
                      <a:endParaRPr lang="en-US" sz="2400" b="1"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0000"/>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srv_count</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dst_host_same_srv_rate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serror_rate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dst_host_diff_srv_rate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srv_serror_rate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dst_host_same_src_port_rate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rerror_rate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dst_host_srv_diff_host_rate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srv_rerror_rate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dst_host_serror_rate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same_srv_rate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dst_host_srv_serror_rate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diff_srv_rate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dst_host_rerror_rate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srv_diff_host_rate</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dst_host_srv_rerror_rate</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8"/>
                  </a:ext>
                </a:extLst>
              </a:tr>
              <a:tr h="443123">
                <a:tc>
                  <a:txBody>
                    <a:bodyPr/>
                    <a:lstStyle/>
                    <a:p>
                      <a:r>
                        <a:rPr lang="en-US" sz="2400" kern="1200" dirty="0" err="1">
                          <a:solidFill>
                            <a:schemeClr val="dk1"/>
                          </a:solidFill>
                          <a:latin typeface="Times New Roman" panose="02020603050405020304" pitchFamily="18" charset="0"/>
                          <a:ea typeface="+mn-ea"/>
                          <a:cs typeface="Times New Roman" panose="02020603050405020304" pitchFamily="18" charset="0"/>
                        </a:rPr>
                        <a:t>dst_host_count</a:t>
                      </a:r>
                      <a:endParaRPr lang="en-US" sz="2400" dirty="0">
                        <a:latin typeface="Times New Roman" panose="02020603050405020304" pitchFamily="18" charset="0"/>
                        <a:cs typeface="Times New Roman" panose="02020603050405020304" pitchFamily="18" charset="0"/>
                      </a:endParaRPr>
                    </a:p>
                  </a:txBody>
                  <a:tcPr/>
                </a:tc>
                <a:tc>
                  <a:txBody>
                    <a:bodyPr/>
                    <a:lstStyle/>
                    <a:p>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181478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23</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DA4CF779-0F8F-4F41-BEBD-F1E02E17F94C}"/>
              </a:ext>
            </a:extLst>
          </p:cNvPr>
          <p:cNvSpPr txBox="1"/>
          <p:nvPr/>
        </p:nvSpPr>
        <p:spPr>
          <a:xfrm>
            <a:off x="690746" y="982395"/>
            <a:ext cx="8135753" cy="584775"/>
          </a:xfrm>
          <a:prstGeom prst="rect">
            <a:avLst/>
          </a:prstGeom>
          <a:noFill/>
        </p:spPr>
        <p:txBody>
          <a:bodyPr wrap="square" rtlCol="0">
            <a:spAutoFit/>
          </a:bodyPr>
          <a:lstStyle/>
          <a:p>
            <a:r>
              <a:rPr lang="en-US" sz="3200" b="1" dirty="0" err="1">
                <a:latin typeface="Times New Roman" panose="02020603050405020304" pitchFamily="18" charset="0"/>
                <a:cs typeface="Times New Roman" panose="02020603050405020304" pitchFamily="18" charset="0"/>
              </a:rPr>
              <a:t>Bốn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kiểu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tấn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công</a:t>
            </a:r>
            <a:r>
              <a:rPr lang="en-US" sz="3200" b="1" dirty="0">
                <a:latin typeface="Times New Roman" panose="02020603050405020304" pitchFamily="18" charset="0"/>
                <a:cs typeface="Times New Roman" panose="02020603050405020304" pitchFamily="18" charset="0"/>
              </a:rPr>
              <a:t> scanning </a:t>
            </a:r>
            <a:r>
              <a:rPr lang="en-US" sz="3200" b="1" dirty="0" err="1">
                <a:latin typeface="Times New Roman" panose="02020603050405020304" pitchFamily="18" charset="0"/>
                <a:cs typeface="Times New Roman" panose="02020603050405020304" pitchFamily="18" charset="0"/>
              </a:rPr>
              <a:t>trong</a:t>
            </a:r>
            <a:r>
              <a:rPr lang="en-US" sz="3200" b="1" dirty="0">
                <a:latin typeface="Times New Roman" panose="02020603050405020304" pitchFamily="18" charset="0"/>
                <a:cs typeface="Times New Roman" panose="02020603050405020304" pitchFamily="18" charset="0"/>
              </a:rPr>
              <a:t> NSL-KDD</a:t>
            </a:r>
          </a:p>
        </p:txBody>
      </p:sp>
      <p:graphicFrame>
        <p:nvGraphicFramePr>
          <p:cNvPr id="14" name="Table 13">
            <a:extLst>
              <a:ext uri="{FF2B5EF4-FFF2-40B4-BE49-F238E27FC236}">
                <a16:creationId xmlns:a16="http://schemas.microsoft.com/office/drawing/2014/main" id="{A7C6EC1D-CD5F-4C60-9952-C469D8CE2B16}"/>
              </a:ext>
            </a:extLst>
          </p:cNvPr>
          <p:cNvGraphicFramePr>
            <a:graphicFrameLocks noGrp="1"/>
          </p:cNvGraphicFramePr>
          <p:nvPr>
            <p:extLst>
              <p:ext uri="{D42A27DB-BD31-4B8C-83A1-F6EECF244321}">
                <p14:modId xmlns:p14="http://schemas.microsoft.com/office/powerpoint/2010/main" val="1113736790"/>
              </p:ext>
            </p:extLst>
          </p:nvPr>
        </p:nvGraphicFramePr>
        <p:xfrm>
          <a:off x="1657350" y="2059362"/>
          <a:ext cx="6123006" cy="3684145"/>
        </p:xfrm>
        <a:graphic>
          <a:graphicData uri="http://schemas.openxmlformats.org/drawingml/2006/table">
            <a:tbl>
              <a:tblPr firstRow="1" bandRow="1">
                <a:tableStyleId>{5C22544A-7EE6-4342-B048-85BDC9FD1C3A}</a:tableStyleId>
              </a:tblPr>
              <a:tblGrid>
                <a:gridCol w="2041002">
                  <a:extLst>
                    <a:ext uri="{9D8B030D-6E8A-4147-A177-3AD203B41FA5}">
                      <a16:colId xmlns:a16="http://schemas.microsoft.com/office/drawing/2014/main" val="2001131076"/>
                    </a:ext>
                  </a:extLst>
                </a:gridCol>
                <a:gridCol w="2041002">
                  <a:extLst>
                    <a:ext uri="{9D8B030D-6E8A-4147-A177-3AD203B41FA5}">
                      <a16:colId xmlns:a16="http://schemas.microsoft.com/office/drawing/2014/main" val="3508453906"/>
                    </a:ext>
                  </a:extLst>
                </a:gridCol>
                <a:gridCol w="2041002">
                  <a:extLst>
                    <a:ext uri="{9D8B030D-6E8A-4147-A177-3AD203B41FA5}">
                      <a16:colId xmlns:a16="http://schemas.microsoft.com/office/drawing/2014/main" val="1671430870"/>
                    </a:ext>
                  </a:extLst>
                </a:gridCol>
              </a:tblGrid>
              <a:tr h="975215">
                <a:tc>
                  <a:txBody>
                    <a:bodyPr/>
                    <a:lstStyle/>
                    <a:p>
                      <a:pPr algn="ctr"/>
                      <a:r>
                        <a:rPr lang="en-US" sz="2400" dirty="0" err="1">
                          <a:latin typeface="Times New Roman" panose="02020603050405020304" pitchFamily="18" charset="0"/>
                          <a:cs typeface="Times New Roman" panose="02020603050405020304" pitchFamily="18" charset="0"/>
                        </a:rPr>
                        <a:t>Kiểu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endParaRPr lang="en-US" sz="2400" dirty="0">
                        <a:latin typeface="Times New Roman" panose="02020603050405020304" pitchFamily="18" charset="0"/>
                        <a:cs typeface="Times New Roman" panose="02020603050405020304" pitchFamily="18" charset="0"/>
                      </a:endParaRPr>
                    </a:p>
                  </a:txBody>
                  <a:tcPr anchor="ctr"/>
                </a:tc>
                <a:tc>
                  <a:txBody>
                    <a:bodyPr/>
                    <a:lstStyle/>
                    <a:p>
                      <a:pPr algn="ctr"/>
                      <a:r>
                        <a:rPr lang="en-US" sz="2400">
                          <a:latin typeface="Times New Roman" panose="02020603050405020304" pitchFamily="18" charset="0"/>
                          <a:cs typeface="Times New Roman" panose="02020603050405020304" pitchFamily="18" charset="0"/>
                        </a:rPr>
                        <a:t>Training</a:t>
                      </a:r>
                    </a:p>
                  </a:txBody>
                  <a:tcPr anchor="ctr"/>
                </a:tc>
                <a:tc>
                  <a:txBody>
                    <a:bodyPr/>
                    <a:lstStyle/>
                    <a:p>
                      <a:pPr algn="ctr"/>
                      <a:r>
                        <a:rPr lang="en-US" sz="2400" dirty="0" err="1">
                          <a:latin typeface="Times New Roman" panose="02020603050405020304" pitchFamily="18" charset="0"/>
                          <a:cs typeface="Times New Roman" panose="02020603050405020304" pitchFamily="18" charset="0"/>
                        </a:rPr>
                        <a:t>Tes</a:t>
                      </a:r>
                      <a:endParaRPr lang="en-US" sz="2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74646084"/>
                  </a:ext>
                </a:extLst>
              </a:tr>
              <a:tr h="541786">
                <a:tc>
                  <a:txBody>
                    <a:bodyPr/>
                    <a:lstStyle/>
                    <a:p>
                      <a:pPr algn="ctr"/>
                      <a:r>
                        <a:rPr lang="en-US" sz="2400">
                          <a:latin typeface="Times New Roman" panose="02020603050405020304" pitchFamily="18" charset="0"/>
                          <a:cs typeface="Times New Roman" panose="02020603050405020304" pitchFamily="18" charset="0"/>
                        </a:rPr>
                        <a:t>IPSweep</a:t>
                      </a:r>
                    </a:p>
                  </a:txBody>
                  <a:tcPr anchor="ctr"/>
                </a:tc>
                <a:tc>
                  <a:txBody>
                    <a:bodyPr/>
                    <a:lstStyle/>
                    <a:p>
                      <a:pPr algn="ctr"/>
                      <a:r>
                        <a:rPr lang="en-US" sz="2400">
                          <a:latin typeface="Times New Roman" panose="02020603050405020304" pitchFamily="18" charset="0"/>
                          <a:cs typeface="Times New Roman" panose="02020603050405020304" pitchFamily="18" charset="0"/>
                        </a:rPr>
                        <a:t>3599</a:t>
                      </a:r>
                    </a:p>
                  </a:txBody>
                  <a:tcPr anchor="ctr"/>
                </a:tc>
                <a:tc>
                  <a:txBody>
                    <a:bodyPr/>
                    <a:lstStyle/>
                    <a:p>
                      <a:pPr algn="ctr"/>
                      <a:r>
                        <a:rPr lang="en-US" sz="2400">
                          <a:latin typeface="Times New Roman" panose="02020603050405020304" pitchFamily="18" charset="0"/>
                          <a:cs typeface="Times New Roman" panose="02020603050405020304" pitchFamily="18" charset="0"/>
                        </a:rPr>
                        <a:t>141</a:t>
                      </a:r>
                    </a:p>
                  </a:txBody>
                  <a:tcPr anchor="ctr"/>
                </a:tc>
                <a:extLst>
                  <a:ext uri="{0D108BD9-81ED-4DB2-BD59-A6C34878D82A}">
                    <a16:rowId xmlns:a16="http://schemas.microsoft.com/office/drawing/2014/main" val="1902793680"/>
                  </a:ext>
                </a:extLst>
              </a:tr>
              <a:tr h="541786">
                <a:tc>
                  <a:txBody>
                    <a:bodyPr/>
                    <a:lstStyle/>
                    <a:p>
                      <a:pPr algn="ctr"/>
                      <a:r>
                        <a:rPr lang="en-US" sz="2400">
                          <a:latin typeface="Times New Roman" panose="02020603050405020304" pitchFamily="18" charset="0"/>
                          <a:cs typeface="Times New Roman" panose="02020603050405020304" pitchFamily="18" charset="0"/>
                        </a:rPr>
                        <a:t>Nmap</a:t>
                      </a:r>
                    </a:p>
                  </a:txBody>
                  <a:tcPr anchor="ctr"/>
                </a:tc>
                <a:tc>
                  <a:txBody>
                    <a:bodyPr/>
                    <a:lstStyle/>
                    <a:p>
                      <a:pPr algn="ctr"/>
                      <a:r>
                        <a:rPr lang="en-US" sz="2400">
                          <a:latin typeface="Times New Roman" panose="02020603050405020304" pitchFamily="18" charset="0"/>
                          <a:cs typeface="Times New Roman" panose="02020603050405020304" pitchFamily="18" charset="0"/>
                        </a:rPr>
                        <a:t>1493</a:t>
                      </a:r>
                    </a:p>
                  </a:txBody>
                  <a:tcPr anchor="ctr"/>
                </a:tc>
                <a:tc>
                  <a:txBody>
                    <a:bodyPr/>
                    <a:lstStyle/>
                    <a:p>
                      <a:pPr algn="ctr"/>
                      <a:r>
                        <a:rPr lang="en-US" sz="2400">
                          <a:latin typeface="Times New Roman" panose="02020603050405020304" pitchFamily="18" charset="0"/>
                          <a:cs typeface="Times New Roman" panose="02020603050405020304" pitchFamily="18" charset="0"/>
                        </a:rPr>
                        <a:t>73</a:t>
                      </a:r>
                    </a:p>
                  </a:txBody>
                  <a:tcPr anchor="ctr"/>
                </a:tc>
                <a:extLst>
                  <a:ext uri="{0D108BD9-81ED-4DB2-BD59-A6C34878D82A}">
                    <a16:rowId xmlns:a16="http://schemas.microsoft.com/office/drawing/2014/main" val="1429331882"/>
                  </a:ext>
                </a:extLst>
              </a:tr>
              <a:tr h="541786">
                <a:tc>
                  <a:txBody>
                    <a:bodyPr/>
                    <a:lstStyle/>
                    <a:p>
                      <a:pPr algn="ctr"/>
                      <a:r>
                        <a:rPr lang="en-US" sz="2400">
                          <a:latin typeface="Times New Roman" panose="02020603050405020304" pitchFamily="18" charset="0"/>
                          <a:cs typeface="Times New Roman" panose="02020603050405020304" pitchFamily="18" charset="0"/>
                        </a:rPr>
                        <a:t>PortSweep</a:t>
                      </a:r>
                    </a:p>
                  </a:txBody>
                  <a:tcPr anchor="ctr"/>
                </a:tc>
                <a:tc>
                  <a:txBody>
                    <a:bodyPr/>
                    <a:lstStyle/>
                    <a:p>
                      <a:pPr algn="ctr"/>
                      <a:r>
                        <a:rPr lang="en-US" sz="2400">
                          <a:latin typeface="Times New Roman" panose="02020603050405020304" pitchFamily="18" charset="0"/>
                          <a:cs typeface="Times New Roman" panose="02020603050405020304" pitchFamily="18" charset="0"/>
                        </a:rPr>
                        <a:t>2931</a:t>
                      </a:r>
                    </a:p>
                  </a:txBody>
                  <a:tcPr anchor="ctr"/>
                </a:tc>
                <a:tc>
                  <a:txBody>
                    <a:bodyPr/>
                    <a:lstStyle/>
                    <a:p>
                      <a:pPr algn="ctr"/>
                      <a:r>
                        <a:rPr lang="en-US" sz="2400">
                          <a:latin typeface="Times New Roman" panose="02020603050405020304" pitchFamily="18" charset="0"/>
                          <a:cs typeface="Times New Roman" panose="02020603050405020304" pitchFamily="18" charset="0"/>
                        </a:rPr>
                        <a:t>157</a:t>
                      </a:r>
                    </a:p>
                  </a:txBody>
                  <a:tcPr anchor="ctr"/>
                </a:tc>
                <a:extLst>
                  <a:ext uri="{0D108BD9-81ED-4DB2-BD59-A6C34878D82A}">
                    <a16:rowId xmlns:a16="http://schemas.microsoft.com/office/drawing/2014/main" val="3174257863"/>
                  </a:ext>
                </a:extLst>
              </a:tr>
              <a:tr h="541786">
                <a:tc>
                  <a:txBody>
                    <a:bodyPr/>
                    <a:lstStyle/>
                    <a:p>
                      <a:pPr algn="ctr"/>
                      <a:r>
                        <a:rPr lang="en-US" sz="2400">
                          <a:latin typeface="Times New Roman" panose="02020603050405020304" pitchFamily="18" charset="0"/>
                          <a:cs typeface="Times New Roman" panose="02020603050405020304" pitchFamily="18" charset="0"/>
                        </a:rPr>
                        <a:t>Satan</a:t>
                      </a:r>
                    </a:p>
                  </a:txBody>
                  <a:tcPr anchor="ctr"/>
                </a:tc>
                <a:tc>
                  <a:txBody>
                    <a:bodyPr/>
                    <a:lstStyle/>
                    <a:p>
                      <a:pPr algn="ctr"/>
                      <a:r>
                        <a:rPr lang="en-US" sz="2400">
                          <a:latin typeface="Times New Roman" panose="02020603050405020304" pitchFamily="18" charset="0"/>
                          <a:cs typeface="Times New Roman" panose="02020603050405020304" pitchFamily="18" charset="0"/>
                        </a:rPr>
                        <a:t>3633</a:t>
                      </a:r>
                    </a:p>
                  </a:txBody>
                  <a:tcPr anchor="ctr"/>
                </a:tc>
                <a:tc>
                  <a:txBody>
                    <a:bodyPr/>
                    <a:lstStyle/>
                    <a:p>
                      <a:pPr algn="ctr"/>
                      <a:r>
                        <a:rPr lang="en-US" sz="2400">
                          <a:latin typeface="Times New Roman" panose="02020603050405020304" pitchFamily="18" charset="0"/>
                          <a:cs typeface="Times New Roman" panose="02020603050405020304" pitchFamily="18" charset="0"/>
                        </a:rPr>
                        <a:t>735</a:t>
                      </a:r>
                    </a:p>
                  </a:txBody>
                  <a:tcPr anchor="ctr"/>
                </a:tc>
                <a:extLst>
                  <a:ext uri="{0D108BD9-81ED-4DB2-BD59-A6C34878D82A}">
                    <a16:rowId xmlns:a16="http://schemas.microsoft.com/office/drawing/2014/main" val="3962714579"/>
                  </a:ext>
                </a:extLst>
              </a:tr>
              <a:tr h="541786">
                <a:tc>
                  <a:txBody>
                    <a:bodyPr/>
                    <a:lstStyle/>
                    <a:p>
                      <a:pPr algn="ctr"/>
                      <a:r>
                        <a:rPr lang="en-US" sz="2400" b="1">
                          <a:latin typeface="Times New Roman" panose="02020603050405020304" pitchFamily="18" charset="0"/>
                          <a:cs typeface="Times New Roman" panose="02020603050405020304" pitchFamily="18" charset="0"/>
                        </a:rPr>
                        <a:t>Tổng</a:t>
                      </a:r>
                    </a:p>
                  </a:txBody>
                  <a:tcPr anchor="ctr"/>
                </a:tc>
                <a:tc>
                  <a:txBody>
                    <a:bodyPr/>
                    <a:lstStyle/>
                    <a:p>
                      <a:pPr algn="ctr"/>
                      <a:r>
                        <a:rPr lang="en-US" sz="2400" b="1">
                          <a:latin typeface="Times New Roman" panose="02020603050405020304" pitchFamily="18" charset="0"/>
                          <a:cs typeface="Times New Roman" panose="02020603050405020304" pitchFamily="18" charset="0"/>
                        </a:rPr>
                        <a:t>11656</a:t>
                      </a:r>
                    </a:p>
                  </a:txBody>
                  <a:tcPr anchor="ctr"/>
                </a:tc>
                <a:tc>
                  <a:txBody>
                    <a:bodyPr/>
                    <a:lstStyle/>
                    <a:p>
                      <a:pPr algn="ctr"/>
                      <a:r>
                        <a:rPr lang="en-US" sz="2400" b="1" dirty="0">
                          <a:latin typeface="Times New Roman" panose="02020603050405020304" pitchFamily="18" charset="0"/>
                          <a:cs typeface="Times New Roman" panose="02020603050405020304" pitchFamily="18" charset="0"/>
                        </a:rPr>
                        <a:t>1106</a:t>
                      </a:r>
                    </a:p>
                  </a:txBody>
                  <a:tcPr anchor="ctr"/>
                </a:tc>
                <a:extLst>
                  <a:ext uri="{0D108BD9-81ED-4DB2-BD59-A6C34878D82A}">
                    <a16:rowId xmlns:a16="http://schemas.microsoft.com/office/drawing/2014/main" val="526140659"/>
                  </a:ext>
                </a:extLst>
              </a:tr>
            </a:tbl>
          </a:graphicData>
        </a:graphic>
      </p:graphicFrame>
    </p:spTree>
    <p:extLst>
      <p:ext uri="{BB962C8B-B14F-4D97-AF65-F5344CB8AC3E}">
        <p14:creationId xmlns:p14="http://schemas.microsoft.com/office/powerpoint/2010/main" val="140670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24</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DA4CF779-0F8F-4F41-BEBD-F1E02E17F94C}"/>
              </a:ext>
            </a:extLst>
          </p:cNvPr>
          <p:cNvSpPr txBox="1"/>
          <p:nvPr/>
        </p:nvSpPr>
        <p:spPr>
          <a:xfrm>
            <a:off x="484272" y="1188873"/>
            <a:ext cx="7762506" cy="646331"/>
          </a:xfrm>
          <a:prstGeom prst="rect">
            <a:avLst/>
          </a:prstGeom>
          <a:noFill/>
        </p:spPr>
        <p:txBody>
          <a:bodyPr wrap="square" rtlCol="0">
            <a:spAutoFit/>
          </a:bodyPr>
          <a:lstStyle/>
          <a:p>
            <a:r>
              <a:rPr lang="en-US" sz="3600" b="1" dirty="0" err="1">
                <a:latin typeface="Times New Roman" panose="02020603050405020304" pitchFamily="18" charset="0"/>
                <a:cs typeface="Times New Roman" panose="02020603050405020304" pitchFamily="18" charset="0"/>
              </a:rPr>
              <a:t>Bộ</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dữ</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liệu</a:t>
            </a:r>
            <a:r>
              <a:rPr lang="en-US" sz="3600" b="1" dirty="0">
                <a:latin typeface="Times New Roman" panose="02020603050405020304" pitchFamily="18" charset="0"/>
                <a:cs typeface="Times New Roman" panose="02020603050405020304" pitchFamily="18" charset="0"/>
              </a:rPr>
              <a:t> UNSW-NB15</a:t>
            </a:r>
          </a:p>
        </p:txBody>
      </p:sp>
      <p:sp>
        <p:nvSpPr>
          <p:cNvPr id="9" name="TextBox 8">
            <a:extLst>
              <a:ext uri="{FF2B5EF4-FFF2-40B4-BE49-F238E27FC236}">
                <a16:creationId xmlns:a16="http://schemas.microsoft.com/office/drawing/2014/main" id="{12BEC9CE-5C2E-46C7-A204-5A36DD47C1C9}"/>
              </a:ext>
            </a:extLst>
          </p:cNvPr>
          <p:cNvSpPr txBox="1"/>
          <p:nvPr/>
        </p:nvSpPr>
        <p:spPr>
          <a:xfrm>
            <a:off x="427917" y="1840675"/>
            <a:ext cx="6526210" cy="3246530"/>
          </a:xfrm>
          <a:prstGeom prst="rect">
            <a:avLst/>
          </a:prstGeom>
          <a:noFill/>
        </p:spPr>
        <p:txBody>
          <a:bodyPr wrap="none" rtlCol="0">
            <a:spAutoFit/>
          </a:bodyPr>
          <a:lstStyle/>
          <a:p>
            <a:pPr marL="285750" indent="-285750">
              <a:lnSpc>
                <a:spcPct val="150000"/>
              </a:lnSpc>
              <a:buFont typeface="Wingdings" panose="05000000000000000000" pitchFamily="2" charset="2"/>
              <a:buChar char="Ø"/>
            </a:pPr>
            <a:r>
              <a:rPr lang="en-US" sz="2800">
                <a:latin typeface="Times New Roman" panose="02020603050405020304" pitchFamily="18" charset="0"/>
                <a:cs typeface="Times New Roman" panose="02020603050405020304" pitchFamily="18" charset="0"/>
              </a:rPr>
              <a:t>Cyber Range Lab – ĐH New South Wales</a:t>
            </a:r>
          </a:p>
          <a:p>
            <a:pPr marL="285750" indent="-285750">
              <a:lnSpc>
                <a:spcPct val="150000"/>
              </a:lnSpc>
              <a:buFont typeface="Wingdings" panose="05000000000000000000" pitchFamily="2" charset="2"/>
              <a:buChar char="Ø"/>
            </a:pPr>
            <a:r>
              <a:rPr lang="en-US" sz="2800">
                <a:latin typeface="Times New Roman" panose="02020603050405020304" pitchFamily="18" charset="0"/>
                <a:cs typeface="Times New Roman" panose="02020603050405020304" pitchFamily="18" charset="0"/>
              </a:rPr>
              <a:t>IXIA PerfectStorm</a:t>
            </a:r>
          </a:p>
          <a:p>
            <a:pPr marL="285750" indent="-285750">
              <a:lnSpc>
                <a:spcPct val="150000"/>
              </a:lnSpc>
              <a:buFont typeface="Wingdings" panose="05000000000000000000" pitchFamily="2" charset="2"/>
              <a:buChar char="Ø"/>
            </a:pPr>
            <a:r>
              <a:rPr lang="en-US" sz="2800">
                <a:latin typeface="Times New Roman" panose="02020603050405020304" pitchFamily="18" charset="0"/>
                <a:cs typeface="Times New Roman" panose="02020603050405020304" pitchFamily="18" charset="0"/>
              </a:rPr>
              <a:t>49 thuộc tính</a:t>
            </a:r>
          </a:p>
          <a:p>
            <a:pPr marL="285750" indent="-285750">
              <a:lnSpc>
                <a:spcPct val="150000"/>
              </a:lnSpc>
              <a:buFont typeface="Wingdings" panose="05000000000000000000" pitchFamily="2" charset="2"/>
              <a:buChar char="Ø"/>
            </a:pPr>
            <a:r>
              <a:rPr lang="en-US" sz="2800">
                <a:latin typeface="Times New Roman" panose="02020603050405020304" pitchFamily="18" charset="0"/>
                <a:cs typeface="Times New Roman" panose="02020603050405020304" pitchFamily="18" charset="0"/>
              </a:rPr>
              <a:t>175.341 dữ liệu training</a:t>
            </a:r>
          </a:p>
          <a:p>
            <a:pPr marL="285750" indent="-285750">
              <a:lnSpc>
                <a:spcPct val="150000"/>
              </a:lnSpc>
              <a:buFont typeface="Wingdings" panose="05000000000000000000" pitchFamily="2" charset="2"/>
              <a:buChar char="Ø"/>
            </a:pPr>
            <a:r>
              <a:rPr lang="en-US" sz="2800">
                <a:latin typeface="Times New Roman" panose="02020603050405020304" pitchFamily="18" charset="0"/>
                <a:cs typeface="Times New Roman" panose="02020603050405020304" pitchFamily="18" charset="0"/>
              </a:rPr>
              <a:t>82.332 dữ liệu testing</a:t>
            </a:r>
          </a:p>
        </p:txBody>
      </p:sp>
    </p:spTree>
    <p:extLst>
      <p:ext uri="{BB962C8B-B14F-4D97-AF65-F5344CB8AC3E}">
        <p14:creationId xmlns:p14="http://schemas.microsoft.com/office/powerpoint/2010/main" val="2743284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25</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A4CF779-0F8F-4F41-BEBD-F1E02E17F94C}"/>
              </a:ext>
            </a:extLst>
          </p:cNvPr>
          <p:cNvSpPr txBox="1"/>
          <p:nvPr/>
        </p:nvSpPr>
        <p:spPr>
          <a:xfrm>
            <a:off x="395781" y="967647"/>
            <a:ext cx="7762506" cy="523220"/>
          </a:xfrm>
          <a:prstGeom prst="rect">
            <a:avLst/>
          </a:prstGeom>
          <a:noFill/>
        </p:spPr>
        <p:txBody>
          <a:bodyPr wrap="square" rtlCol="0">
            <a:spAutoFit/>
          </a:bodyPr>
          <a:lstStyle/>
          <a:p>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thuộc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UNSW-NB15</a:t>
            </a:r>
          </a:p>
        </p:txBody>
      </p:sp>
      <p:graphicFrame>
        <p:nvGraphicFramePr>
          <p:cNvPr id="9" name="Table 8"/>
          <p:cNvGraphicFramePr>
            <a:graphicFrameLocks noGrp="1"/>
          </p:cNvGraphicFramePr>
          <p:nvPr>
            <p:extLst>
              <p:ext uri="{D42A27DB-BD31-4B8C-83A1-F6EECF244321}">
                <p14:modId xmlns:p14="http://schemas.microsoft.com/office/powerpoint/2010/main" val="3486135496"/>
              </p:ext>
            </p:extLst>
          </p:nvPr>
        </p:nvGraphicFramePr>
        <p:xfrm>
          <a:off x="466532" y="1529732"/>
          <a:ext cx="8453532" cy="5003796"/>
        </p:xfrm>
        <a:graphic>
          <a:graphicData uri="http://schemas.openxmlformats.org/drawingml/2006/table">
            <a:tbl>
              <a:tblPr firstRow="1" bandRow="1">
                <a:tableStyleId>{5C22544A-7EE6-4342-B048-85BDC9FD1C3A}</a:tableStyleId>
              </a:tblPr>
              <a:tblGrid>
                <a:gridCol w="2113383">
                  <a:extLst>
                    <a:ext uri="{9D8B030D-6E8A-4147-A177-3AD203B41FA5}">
                      <a16:colId xmlns:a16="http://schemas.microsoft.com/office/drawing/2014/main" val="20000"/>
                    </a:ext>
                  </a:extLst>
                </a:gridCol>
                <a:gridCol w="2113383">
                  <a:extLst>
                    <a:ext uri="{9D8B030D-6E8A-4147-A177-3AD203B41FA5}">
                      <a16:colId xmlns:a16="http://schemas.microsoft.com/office/drawing/2014/main" val="20001"/>
                    </a:ext>
                  </a:extLst>
                </a:gridCol>
                <a:gridCol w="2113383">
                  <a:extLst>
                    <a:ext uri="{9D8B030D-6E8A-4147-A177-3AD203B41FA5}">
                      <a16:colId xmlns:a16="http://schemas.microsoft.com/office/drawing/2014/main" val="20002"/>
                    </a:ext>
                  </a:extLst>
                </a:gridCol>
                <a:gridCol w="2113383">
                  <a:extLst>
                    <a:ext uri="{9D8B030D-6E8A-4147-A177-3AD203B41FA5}">
                      <a16:colId xmlns:a16="http://schemas.microsoft.com/office/drawing/2014/main" val="20003"/>
                    </a:ext>
                  </a:extLst>
                </a:gridCol>
              </a:tblGrid>
              <a:tr h="416983">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srcip</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dloss</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trans_depth</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ct_state_ttl</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0"/>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sport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service</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res_bdy_len</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ct_flw_http_mthd</a:t>
                      </a:r>
                    </a:p>
                  </a:txBody>
                  <a:tcPr marL="9525" marR="9525" marT="9525" marB="0" anchor="ctr"/>
                </a:tc>
                <a:extLst>
                  <a:ext uri="{0D108BD9-81ED-4DB2-BD59-A6C34878D82A}">
                    <a16:rowId xmlns:a16="http://schemas.microsoft.com/office/drawing/2014/main" val="10001"/>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dstip</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Sload</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Sjit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is_ftp_login</a:t>
                      </a:r>
                    </a:p>
                  </a:txBody>
                  <a:tcPr marL="9525" marR="9525" marT="9525" marB="0" anchor="ctr"/>
                </a:tc>
                <a:extLst>
                  <a:ext uri="{0D108BD9-81ED-4DB2-BD59-A6C34878D82A}">
                    <a16:rowId xmlns:a16="http://schemas.microsoft.com/office/drawing/2014/main" val="10002"/>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dsport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Dload</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Djit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ct_ftp_cmd</a:t>
                      </a:r>
                    </a:p>
                  </a:txBody>
                  <a:tcPr marL="9525" marR="9525" marT="9525" marB="0" anchor="ctr"/>
                </a:tc>
                <a:extLst>
                  <a:ext uri="{0D108BD9-81ED-4DB2-BD59-A6C34878D82A}">
                    <a16:rowId xmlns:a16="http://schemas.microsoft.com/office/drawing/2014/main" val="10003"/>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proto</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Spkts</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Stime</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ct_srv_src</a:t>
                      </a:r>
                    </a:p>
                  </a:txBody>
                  <a:tcPr marL="9525" marR="9525" marT="9525" marB="0" anchor="ctr"/>
                </a:tc>
                <a:extLst>
                  <a:ext uri="{0D108BD9-81ED-4DB2-BD59-A6C34878D82A}">
                    <a16:rowId xmlns:a16="http://schemas.microsoft.com/office/drawing/2014/main" val="10004"/>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state</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Dpkts</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Ltime</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ct_srv_dst</a:t>
                      </a:r>
                    </a:p>
                  </a:txBody>
                  <a:tcPr marL="9525" marR="9525" marT="9525" marB="0" anchor="ctr"/>
                </a:tc>
                <a:extLst>
                  <a:ext uri="{0D108BD9-81ED-4DB2-BD59-A6C34878D82A}">
                    <a16:rowId xmlns:a16="http://schemas.microsoft.com/office/drawing/2014/main" val="10005"/>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dur</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swin</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Sintpkt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ct_dst_ltm</a:t>
                      </a:r>
                    </a:p>
                  </a:txBody>
                  <a:tcPr marL="9525" marR="9525" marT="9525" marB="0" anchor="ctr"/>
                </a:tc>
                <a:extLst>
                  <a:ext uri="{0D108BD9-81ED-4DB2-BD59-A6C34878D82A}">
                    <a16:rowId xmlns:a16="http://schemas.microsoft.com/office/drawing/2014/main" val="10006"/>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sbytes</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dwin</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Dintpkt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ct_src_ ltm</a:t>
                      </a:r>
                    </a:p>
                  </a:txBody>
                  <a:tcPr marL="9525" marR="9525" marT="9525" marB="0" anchor="ctr"/>
                </a:tc>
                <a:extLst>
                  <a:ext uri="{0D108BD9-81ED-4DB2-BD59-A6C34878D82A}">
                    <a16:rowId xmlns:a16="http://schemas.microsoft.com/office/drawing/2014/main" val="10007"/>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dbytes</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stcpb</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tcprtt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ct_src_dport_ltm</a:t>
                      </a:r>
                    </a:p>
                  </a:txBody>
                  <a:tcPr marL="9525" marR="9525" marT="9525" marB="0" anchor="ctr"/>
                </a:tc>
                <a:extLst>
                  <a:ext uri="{0D108BD9-81ED-4DB2-BD59-A6C34878D82A}">
                    <a16:rowId xmlns:a16="http://schemas.microsoft.com/office/drawing/2014/main" val="10008"/>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sttl</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dtcpb</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synack</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ct_dst_sport_ltm</a:t>
                      </a:r>
                    </a:p>
                  </a:txBody>
                  <a:tcPr marL="9525" marR="9525" marT="9525" marB="0" anchor="ctr"/>
                </a:tc>
                <a:extLst>
                  <a:ext uri="{0D108BD9-81ED-4DB2-BD59-A6C34878D82A}">
                    <a16:rowId xmlns:a16="http://schemas.microsoft.com/office/drawing/2014/main" val="10009"/>
                  </a:ext>
                </a:extLst>
              </a:tr>
              <a:tr h="416983">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dttl</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smeansz</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ackdat</a:t>
                      </a:r>
                    </a:p>
                  </a:txBody>
                  <a:tcPr marL="9525" marR="9525" marT="9525" marB="0" anchor="ctr"/>
                </a:tc>
                <a:tc>
                  <a:txBody>
                    <a:bodyPr/>
                    <a:lstStyle/>
                    <a:p>
                      <a:pPr algn="l" fontAlgn="b"/>
                      <a:r>
                        <a:rPr lang="en-US" sz="2000" b="0" i="0" u="none" strike="noStrike">
                          <a:solidFill>
                            <a:srgbClr val="000000"/>
                          </a:solidFill>
                          <a:latin typeface="Times New Roman" panose="02020603050405020304" pitchFamily="18" charset="0"/>
                          <a:cs typeface="Times New Roman" panose="02020603050405020304" pitchFamily="18" charset="0"/>
                        </a:rPr>
                        <a:t>ct_dst_src_ltm</a:t>
                      </a:r>
                    </a:p>
                  </a:txBody>
                  <a:tcPr marL="9525" marR="9525" marT="9525" marB="0" anchor="ctr"/>
                </a:tc>
                <a:extLst>
                  <a:ext uri="{0D108BD9-81ED-4DB2-BD59-A6C34878D82A}">
                    <a16:rowId xmlns:a16="http://schemas.microsoft.com/office/drawing/2014/main" val="10010"/>
                  </a:ext>
                </a:extLst>
              </a:tr>
              <a:tr h="416983">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sloss</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dmeansz</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r>
                        <a:rPr lang="en-US" sz="2000" b="0" i="0" u="none" strike="noStrike" dirty="0" err="1">
                          <a:solidFill>
                            <a:srgbClr val="000000"/>
                          </a:solidFill>
                          <a:latin typeface="Times New Roman" panose="02020603050405020304" pitchFamily="18" charset="0"/>
                          <a:cs typeface="Times New Roman" panose="02020603050405020304" pitchFamily="18" charset="0"/>
                        </a:rPr>
                        <a:t>is_sm_ips_ports</a:t>
                      </a:r>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2000" b="0" i="0" u="none" strike="noStrike" dirty="0">
                        <a:solidFill>
                          <a:srgbClr val="000000"/>
                        </a:solidFill>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777858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26</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A4CF779-0F8F-4F41-BEBD-F1E02E17F94C}"/>
              </a:ext>
            </a:extLst>
          </p:cNvPr>
          <p:cNvSpPr txBox="1"/>
          <p:nvPr/>
        </p:nvSpPr>
        <p:spPr>
          <a:xfrm>
            <a:off x="395781" y="967647"/>
            <a:ext cx="7762506"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Mô hình thử nghiệm</a:t>
            </a:r>
            <a:endParaRPr lang="en-US" sz="2800" b="1"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6EB412FC-D30F-4172-83B4-B4B61A3D0F74}"/>
              </a:ext>
            </a:extLst>
          </p:cNvPr>
          <p:cNvPicPr>
            <a:picLocks noChangeAspect="1"/>
          </p:cNvPicPr>
          <p:nvPr/>
        </p:nvPicPr>
        <p:blipFill>
          <a:blip r:embed="rId3" cstate="print"/>
          <a:stretch>
            <a:fillRect/>
          </a:stretch>
        </p:blipFill>
        <p:spPr>
          <a:xfrm>
            <a:off x="1105576" y="2254777"/>
            <a:ext cx="6742857" cy="3333333"/>
          </a:xfrm>
          <a:prstGeom prst="rect">
            <a:avLst/>
          </a:prstGeom>
        </p:spPr>
      </p:pic>
      <p:sp>
        <p:nvSpPr>
          <p:cNvPr id="22" name="TextBox 21">
            <a:extLst>
              <a:ext uri="{FF2B5EF4-FFF2-40B4-BE49-F238E27FC236}">
                <a16:creationId xmlns:a16="http://schemas.microsoft.com/office/drawing/2014/main" id="{C2B40E7F-758E-43F1-849A-924D9E0FD08E}"/>
              </a:ext>
            </a:extLst>
          </p:cNvPr>
          <p:cNvSpPr txBox="1"/>
          <p:nvPr/>
        </p:nvSpPr>
        <p:spPr>
          <a:xfrm>
            <a:off x="927963" y="4987390"/>
            <a:ext cx="853247" cy="830997"/>
          </a:xfrm>
          <a:prstGeom prst="rect">
            <a:avLst/>
          </a:prstGeom>
          <a:noFill/>
        </p:spPr>
        <p:txBody>
          <a:bodyPr wrap="none" rtlCol="0">
            <a:spAutoFit/>
          </a:bodyPr>
          <a:lstStyle/>
          <a:p>
            <a:r>
              <a:rPr lang="en-US" sz="2400"/>
              <a:t>Input</a:t>
            </a:r>
          </a:p>
          <a:p>
            <a:r>
              <a:rPr lang="en-US" sz="2400"/>
              <a:t>Layer</a:t>
            </a:r>
          </a:p>
        </p:txBody>
      </p:sp>
      <p:sp>
        <p:nvSpPr>
          <p:cNvPr id="23" name="TextBox 22">
            <a:extLst>
              <a:ext uri="{FF2B5EF4-FFF2-40B4-BE49-F238E27FC236}">
                <a16:creationId xmlns:a16="http://schemas.microsoft.com/office/drawing/2014/main" id="{2BCD70F6-E02C-4FFB-B4C4-33ECFE04BAE6}"/>
              </a:ext>
            </a:extLst>
          </p:cNvPr>
          <p:cNvSpPr txBox="1"/>
          <p:nvPr/>
        </p:nvSpPr>
        <p:spPr>
          <a:xfrm>
            <a:off x="534389" y="2266987"/>
            <a:ext cx="1363711" cy="461665"/>
          </a:xfrm>
          <a:prstGeom prst="rect">
            <a:avLst/>
          </a:prstGeom>
          <a:noFill/>
        </p:spPr>
        <p:txBody>
          <a:bodyPr wrap="square" rtlCol="0">
            <a:spAutoFit/>
          </a:bodyPr>
          <a:lstStyle/>
          <a:p>
            <a:r>
              <a:rPr lang="en-US" sz="2400" b="1" dirty="0"/>
              <a:t>43 inputs</a:t>
            </a:r>
          </a:p>
        </p:txBody>
      </p:sp>
      <p:sp>
        <p:nvSpPr>
          <p:cNvPr id="24" name="TextBox 23">
            <a:extLst>
              <a:ext uri="{FF2B5EF4-FFF2-40B4-BE49-F238E27FC236}">
                <a16:creationId xmlns:a16="http://schemas.microsoft.com/office/drawing/2014/main" id="{D7D03F7B-206E-464B-BA1C-B0FDF503865F}"/>
              </a:ext>
            </a:extLst>
          </p:cNvPr>
          <p:cNvSpPr txBox="1"/>
          <p:nvPr/>
        </p:nvSpPr>
        <p:spPr>
          <a:xfrm>
            <a:off x="2864615" y="1836756"/>
            <a:ext cx="1707385" cy="461665"/>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256 n</a:t>
            </a:r>
            <a:r>
              <a:rPr lang="vi-VN" sz="2400" b="1">
                <a:latin typeface="Arial" panose="020B0604020202020204" pitchFamily="34" charset="0"/>
                <a:cs typeface="Arial" panose="020B0604020202020204" pitchFamily="34" charset="0"/>
              </a:rPr>
              <a:t>ơ</a:t>
            </a:r>
            <a:r>
              <a:rPr lang="en-US" sz="2400" b="1">
                <a:latin typeface="Arial" panose="020B0604020202020204" pitchFamily="34" charset="0"/>
                <a:cs typeface="Arial" panose="020B0604020202020204" pitchFamily="34" charset="0"/>
              </a:rPr>
              <a:t>ron</a:t>
            </a:r>
          </a:p>
        </p:txBody>
      </p:sp>
      <p:sp>
        <p:nvSpPr>
          <p:cNvPr id="25" name="TextBox 24">
            <a:extLst>
              <a:ext uri="{FF2B5EF4-FFF2-40B4-BE49-F238E27FC236}">
                <a16:creationId xmlns:a16="http://schemas.microsoft.com/office/drawing/2014/main" id="{B66723E2-93FA-480C-B358-4342FAD90931}"/>
              </a:ext>
            </a:extLst>
          </p:cNvPr>
          <p:cNvSpPr txBox="1"/>
          <p:nvPr/>
        </p:nvSpPr>
        <p:spPr>
          <a:xfrm>
            <a:off x="4118077" y="5544466"/>
            <a:ext cx="1707385" cy="461665"/>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256 n</a:t>
            </a:r>
            <a:r>
              <a:rPr lang="vi-VN" sz="2400" b="1">
                <a:latin typeface="Arial" panose="020B0604020202020204" pitchFamily="34" charset="0"/>
                <a:cs typeface="Arial" panose="020B0604020202020204" pitchFamily="34" charset="0"/>
              </a:rPr>
              <a:t>ơ</a:t>
            </a:r>
            <a:r>
              <a:rPr lang="en-US" sz="2400" b="1">
                <a:latin typeface="Arial" panose="020B0604020202020204" pitchFamily="34" charset="0"/>
                <a:cs typeface="Arial" panose="020B0604020202020204" pitchFamily="34" charset="0"/>
              </a:rPr>
              <a:t>ron</a:t>
            </a:r>
          </a:p>
        </p:txBody>
      </p:sp>
      <p:sp>
        <p:nvSpPr>
          <p:cNvPr id="26" name="TextBox 25">
            <a:extLst>
              <a:ext uri="{FF2B5EF4-FFF2-40B4-BE49-F238E27FC236}">
                <a16:creationId xmlns:a16="http://schemas.microsoft.com/office/drawing/2014/main" id="{34B37EA5-3049-4C96-9C33-A9CC83334352}"/>
              </a:ext>
            </a:extLst>
          </p:cNvPr>
          <p:cNvSpPr txBox="1"/>
          <p:nvPr/>
        </p:nvSpPr>
        <p:spPr>
          <a:xfrm>
            <a:off x="5954580" y="4608771"/>
            <a:ext cx="2610550" cy="707886"/>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Fully Connected </a:t>
            </a:r>
          </a:p>
          <a:p>
            <a:r>
              <a:rPr lang="en-US" sz="2000" b="1">
                <a:latin typeface="Arial" panose="020B0604020202020204" pitchFamily="34" charset="0"/>
                <a:cs typeface="Arial" panose="020B0604020202020204" pitchFamily="34" charset="0"/>
              </a:rPr>
              <a:t>Feed-Forward Layer</a:t>
            </a:r>
          </a:p>
        </p:txBody>
      </p:sp>
      <p:sp>
        <p:nvSpPr>
          <p:cNvPr id="27" name="Rectangle 26">
            <a:extLst>
              <a:ext uri="{FF2B5EF4-FFF2-40B4-BE49-F238E27FC236}">
                <a16:creationId xmlns:a16="http://schemas.microsoft.com/office/drawing/2014/main" id="{814034E5-5D41-40A7-A525-EB93D394C4F9}"/>
              </a:ext>
            </a:extLst>
          </p:cNvPr>
          <p:cNvSpPr/>
          <p:nvPr/>
        </p:nvSpPr>
        <p:spPr>
          <a:xfrm>
            <a:off x="6666089" y="3137609"/>
            <a:ext cx="1388242" cy="15675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B199B18-F0FA-4D9F-9875-A282E21E41A1}"/>
              </a:ext>
            </a:extLst>
          </p:cNvPr>
          <p:cNvSpPr txBox="1"/>
          <p:nvPr/>
        </p:nvSpPr>
        <p:spPr>
          <a:xfrm>
            <a:off x="5825462" y="2667022"/>
            <a:ext cx="1816651" cy="461665"/>
          </a:xfrm>
          <a:prstGeom prst="rect">
            <a:avLst/>
          </a:prstGeom>
          <a:noFill/>
        </p:spPr>
        <p:txBody>
          <a:bodyPr wrap="none" rtlCol="0">
            <a:spAutoFit/>
          </a:bodyPr>
          <a:lstStyle/>
          <a:p>
            <a:r>
              <a:rPr lang="en-US" sz="2400"/>
              <a:t>Output Layer</a:t>
            </a:r>
          </a:p>
        </p:txBody>
      </p:sp>
    </p:spTree>
    <p:extLst>
      <p:ext uri="{BB962C8B-B14F-4D97-AF65-F5344CB8AC3E}">
        <p14:creationId xmlns:p14="http://schemas.microsoft.com/office/powerpoint/2010/main" val="175008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2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27</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69416B9-E5D9-4464-88E6-D21066E9145C}"/>
              </a:ext>
            </a:extLst>
          </p:cNvPr>
          <p:cNvSpPr txBox="1"/>
          <p:nvPr/>
        </p:nvSpPr>
        <p:spPr>
          <a:xfrm>
            <a:off x="690747" y="1080655"/>
            <a:ext cx="7762506" cy="646331"/>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Ma </a:t>
            </a:r>
            <a:r>
              <a:rPr lang="en-US" sz="3600" b="1" dirty="0" err="1">
                <a:latin typeface="Times New Roman" panose="02020603050405020304" pitchFamily="18" charset="0"/>
                <a:cs typeface="Times New Roman" panose="02020603050405020304" pitchFamily="18" charset="0"/>
              </a:rPr>
              <a:t>trận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nhầm</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lẫn</a:t>
            </a:r>
            <a:r>
              <a:rPr lang="en-US" sz="3600" b="1" dirty="0">
                <a:latin typeface="Times New Roman" panose="02020603050405020304" pitchFamily="18" charset="0"/>
                <a:cs typeface="Times New Roman" panose="02020603050405020304" pitchFamily="18" charset="0"/>
              </a:rPr>
              <a:t> – NSL-KDD</a:t>
            </a:r>
          </a:p>
        </p:txBody>
      </p:sp>
      <p:graphicFrame>
        <p:nvGraphicFramePr>
          <p:cNvPr id="13" name="Table 12">
            <a:extLst>
              <a:ext uri="{FF2B5EF4-FFF2-40B4-BE49-F238E27FC236}">
                <a16:creationId xmlns:a16="http://schemas.microsoft.com/office/drawing/2014/main" id="{96E08E7A-865F-4BA5-B96D-DC2EA936F426}"/>
              </a:ext>
            </a:extLst>
          </p:cNvPr>
          <p:cNvGraphicFramePr>
            <a:graphicFrameLocks noGrp="1"/>
          </p:cNvGraphicFramePr>
          <p:nvPr>
            <p:extLst>
              <p:ext uri="{D42A27DB-BD31-4B8C-83A1-F6EECF244321}">
                <p14:modId xmlns:p14="http://schemas.microsoft.com/office/powerpoint/2010/main" val="2821978311"/>
              </p:ext>
            </p:extLst>
          </p:nvPr>
        </p:nvGraphicFramePr>
        <p:xfrm>
          <a:off x="799605" y="1941144"/>
          <a:ext cx="7653648" cy="4281528"/>
        </p:xfrm>
        <a:graphic>
          <a:graphicData uri="http://schemas.openxmlformats.org/drawingml/2006/table">
            <a:tbl>
              <a:tblPr firstRow="1" bandRow="1">
                <a:tableStyleId>{5C22544A-7EE6-4342-B048-85BDC9FD1C3A}</a:tableStyleId>
              </a:tblPr>
              <a:tblGrid>
                <a:gridCol w="1913412">
                  <a:extLst>
                    <a:ext uri="{9D8B030D-6E8A-4147-A177-3AD203B41FA5}">
                      <a16:colId xmlns:a16="http://schemas.microsoft.com/office/drawing/2014/main" val="59561196"/>
                    </a:ext>
                  </a:extLst>
                </a:gridCol>
                <a:gridCol w="1913412">
                  <a:extLst>
                    <a:ext uri="{9D8B030D-6E8A-4147-A177-3AD203B41FA5}">
                      <a16:colId xmlns:a16="http://schemas.microsoft.com/office/drawing/2014/main" val="2807762699"/>
                    </a:ext>
                  </a:extLst>
                </a:gridCol>
                <a:gridCol w="1913412">
                  <a:extLst>
                    <a:ext uri="{9D8B030D-6E8A-4147-A177-3AD203B41FA5}">
                      <a16:colId xmlns:a16="http://schemas.microsoft.com/office/drawing/2014/main" val="4215015477"/>
                    </a:ext>
                  </a:extLst>
                </a:gridCol>
                <a:gridCol w="1913412">
                  <a:extLst>
                    <a:ext uri="{9D8B030D-6E8A-4147-A177-3AD203B41FA5}">
                      <a16:colId xmlns:a16="http://schemas.microsoft.com/office/drawing/2014/main" val="2396403378"/>
                    </a:ext>
                  </a:extLst>
                </a:gridCol>
              </a:tblGrid>
              <a:tr h="1070382">
                <a:tc rowSpan="2">
                  <a:txBody>
                    <a:bodyPr/>
                    <a:lstStyle/>
                    <a:p>
                      <a:pPr algn="ctr"/>
                      <a:endParaRPr lang="en-US" sz="2800" dirty="0">
                        <a:latin typeface="Times New Roman" panose="02020603050405020304" pitchFamily="18" charset="0"/>
                        <a:cs typeface="Times New Roman" panose="02020603050405020304" pitchFamily="18" charset="0"/>
                      </a:endParaRPr>
                    </a:p>
                  </a:txBody>
                  <a:tcPr anchor="ctr">
                    <a:noFill/>
                  </a:tcPr>
                </a:tc>
                <a:tc rowSpan="2">
                  <a:txBody>
                    <a:bodyPr/>
                    <a:lstStyle/>
                    <a:p>
                      <a:pPr algn="ctr"/>
                      <a:endParaRPr lang="en-US" sz="2800">
                        <a:latin typeface="Times New Roman" panose="02020603050405020304" pitchFamily="18" charset="0"/>
                        <a:cs typeface="Times New Roman" panose="02020603050405020304" pitchFamily="18" charset="0"/>
                      </a:endParaRPr>
                    </a:p>
                  </a:txBody>
                  <a:tcPr anchor="ctr">
                    <a:noFill/>
                  </a:tcPr>
                </a:tc>
                <a:tc gridSpan="2">
                  <a:txBody>
                    <a:bodyPr/>
                    <a:lstStyle/>
                    <a:p>
                      <a:pPr algn="ctr"/>
                      <a:r>
                        <a:rPr lang="en-US" sz="2800">
                          <a:latin typeface="Times New Roman" panose="02020603050405020304" pitchFamily="18" charset="0"/>
                          <a:cs typeface="Times New Roman" panose="02020603050405020304" pitchFamily="18" charset="0"/>
                        </a:rPr>
                        <a:t>DBN dự báo</a:t>
                      </a:r>
                    </a:p>
                  </a:txBody>
                  <a:tcPr anchor="ctr"/>
                </a:tc>
                <a:tc hMerge="1">
                  <a:txBody>
                    <a:bodyPr/>
                    <a:lstStyle/>
                    <a:p>
                      <a:pPr algn="ctr"/>
                      <a:endParaRPr lang="en-US"/>
                    </a:p>
                  </a:txBody>
                  <a:tcPr anchor="ctr"/>
                </a:tc>
                <a:extLst>
                  <a:ext uri="{0D108BD9-81ED-4DB2-BD59-A6C34878D82A}">
                    <a16:rowId xmlns:a16="http://schemas.microsoft.com/office/drawing/2014/main" val="3898193627"/>
                  </a:ext>
                </a:extLst>
              </a:tr>
              <a:tr h="1070382">
                <a:tc vMerge="1">
                  <a:txBody>
                    <a:bodyPr/>
                    <a:lstStyle/>
                    <a:p>
                      <a:pPr algn="ctr"/>
                      <a:endParaRPr lang="en-US"/>
                    </a:p>
                  </a:txBody>
                  <a:tcPr anchor="ctr"/>
                </a:tc>
                <a:tc vMerge="1">
                  <a:txBody>
                    <a:bodyPr/>
                    <a:lstStyle/>
                    <a:p>
                      <a:pPr algn="ctr"/>
                      <a:endParaRPr lang="en-US"/>
                    </a:p>
                  </a:txBody>
                  <a:tcPr anchor="ctr"/>
                </a:tc>
                <a:tc>
                  <a:txBody>
                    <a:bodyPr/>
                    <a:lstStyle/>
                    <a:p>
                      <a:pPr algn="ctr"/>
                      <a:r>
                        <a:rPr lang="en-US" sz="2800">
                          <a:latin typeface="Times New Roman" panose="02020603050405020304" pitchFamily="18" charset="0"/>
                          <a:cs typeface="Times New Roman" panose="02020603050405020304" pitchFamily="18" charset="0"/>
                        </a:rPr>
                        <a:t>Attacks</a:t>
                      </a:r>
                    </a:p>
                  </a:txBody>
                  <a:tcPr anchor="ctr"/>
                </a:tc>
                <a:tc>
                  <a:txBody>
                    <a:bodyPr/>
                    <a:lstStyle/>
                    <a:p>
                      <a:pPr algn="ctr"/>
                      <a:r>
                        <a:rPr lang="en-US" sz="2800">
                          <a:latin typeface="Times New Roman" panose="02020603050405020304" pitchFamily="18" charset="0"/>
                          <a:cs typeface="Times New Roman" panose="02020603050405020304" pitchFamily="18" charset="0"/>
                        </a:rPr>
                        <a:t>Normal</a:t>
                      </a:r>
                    </a:p>
                  </a:txBody>
                  <a:tcPr anchor="ctr"/>
                </a:tc>
                <a:extLst>
                  <a:ext uri="{0D108BD9-81ED-4DB2-BD59-A6C34878D82A}">
                    <a16:rowId xmlns:a16="http://schemas.microsoft.com/office/drawing/2014/main" val="3725227903"/>
                  </a:ext>
                </a:extLst>
              </a:tr>
              <a:tr h="1070382">
                <a:tc rowSpan="2">
                  <a:txBody>
                    <a:bodyPr/>
                    <a:lstStyle/>
                    <a:p>
                      <a:pPr algn="ctr"/>
                      <a:r>
                        <a:rPr lang="en-US" sz="2800">
                          <a:latin typeface="Times New Roman" panose="02020603050405020304" pitchFamily="18" charset="0"/>
                          <a:cs typeface="Times New Roman" panose="02020603050405020304" pitchFamily="18" charset="0"/>
                        </a:rPr>
                        <a:t>Thực tế</a:t>
                      </a:r>
                    </a:p>
                  </a:txBody>
                  <a:tcPr anchor="ctr"/>
                </a:tc>
                <a:tc>
                  <a:txBody>
                    <a:bodyPr/>
                    <a:lstStyle/>
                    <a:p>
                      <a:pPr algn="ctr"/>
                      <a:r>
                        <a:rPr lang="en-US" sz="2800">
                          <a:latin typeface="Times New Roman" panose="02020603050405020304" pitchFamily="18" charset="0"/>
                          <a:cs typeface="Times New Roman" panose="02020603050405020304" pitchFamily="18" charset="0"/>
                        </a:rPr>
                        <a:t>Attacks</a:t>
                      </a:r>
                    </a:p>
                  </a:txBody>
                  <a:tcPr anchor="ctr"/>
                </a:tc>
                <a:tc>
                  <a:txBody>
                    <a:bodyPr/>
                    <a:lstStyle/>
                    <a:p>
                      <a:pPr algn="ctr"/>
                      <a:r>
                        <a:rPr lang="en-US" sz="2800">
                          <a:latin typeface="Times New Roman" panose="02020603050405020304" pitchFamily="18" charset="0"/>
                          <a:cs typeface="Times New Roman" panose="02020603050405020304" pitchFamily="18" charset="0"/>
                        </a:rPr>
                        <a:t>1100</a:t>
                      </a:r>
                    </a:p>
                  </a:txBody>
                  <a:tcPr anchor="ctr"/>
                </a:tc>
                <a:tc>
                  <a:txBody>
                    <a:bodyPr/>
                    <a:lstStyle/>
                    <a:p>
                      <a:pPr algn="ctr"/>
                      <a:r>
                        <a:rPr lang="en-US" sz="2800">
                          <a:latin typeface="Times New Roman" panose="02020603050405020304" pitchFamily="18" charset="0"/>
                          <a:cs typeface="Times New Roman" panose="02020603050405020304" pitchFamily="18" charset="0"/>
                        </a:rPr>
                        <a:t>6</a:t>
                      </a:r>
                    </a:p>
                  </a:txBody>
                  <a:tcPr anchor="ctr"/>
                </a:tc>
                <a:extLst>
                  <a:ext uri="{0D108BD9-81ED-4DB2-BD59-A6C34878D82A}">
                    <a16:rowId xmlns:a16="http://schemas.microsoft.com/office/drawing/2014/main" val="1810591868"/>
                  </a:ext>
                </a:extLst>
              </a:tr>
              <a:tr h="1070382">
                <a:tc vMerge="1">
                  <a:txBody>
                    <a:bodyPr/>
                    <a:lstStyle/>
                    <a:p>
                      <a:pPr algn="ctr"/>
                      <a:endParaRPr lang="en-US"/>
                    </a:p>
                  </a:txBody>
                  <a:tcPr anchor="ctr"/>
                </a:tc>
                <a:tc>
                  <a:txBody>
                    <a:bodyPr/>
                    <a:lstStyle/>
                    <a:p>
                      <a:pPr algn="ctr"/>
                      <a:r>
                        <a:rPr lang="en-US" sz="2800">
                          <a:latin typeface="Times New Roman" panose="02020603050405020304" pitchFamily="18" charset="0"/>
                          <a:cs typeface="Times New Roman" panose="02020603050405020304" pitchFamily="18" charset="0"/>
                        </a:rPr>
                        <a:t>Normal</a:t>
                      </a:r>
                    </a:p>
                  </a:txBody>
                  <a:tcPr anchor="ctr"/>
                </a:tc>
                <a:tc>
                  <a:txBody>
                    <a:bodyPr/>
                    <a:lstStyle/>
                    <a:p>
                      <a:pPr algn="ctr"/>
                      <a:r>
                        <a:rPr lang="en-US" sz="2800">
                          <a:latin typeface="Times New Roman" panose="02020603050405020304" pitchFamily="18" charset="0"/>
                          <a:cs typeface="Times New Roman" panose="02020603050405020304" pitchFamily="18" charset="0"/>
                        </a:rPr>
                        <a:t>263</a:t>
                      </a:r>
                    </a:p>
                  </a:txBody>
                  <a:tcPr anchor="ctr"/>
                </a:tc>
                <a:tc>
                  <a:txBody>
                    <a:bodyPr/>
                    <a:lstStyle/>
                    <a:p>
                      <a:pPr algn="ctr"/>
                      <a:r>
                        <a:rPr lang="en-US" sz="2800" dirty="0">
                          <a:latin typeface="Times New Roman" panose="02020603050405020304" pitchFamily="18" charset="0"/>
                          <a:cs typeface="Times New Roman" panose="02020603050405020304" pitchFamily="18" charset="0"/>
                        </a:rPr>
                        <a:t>9448</a:t>
                      </a:r>
                    </a:p>
                  </a:txBody>
                  <a:tcPr anchor="ctr"/>
                </a:tc>
                <a:extLst>
                  <a:ext uri="{0D108BD9-81ED-4DB2-BD59-A6C34878D82A}">
                    <a16:rowId xmlns:a16="http://schemas.microsoft.com/office/drawing/2014/main" val="212605274"/>
                  </a:ext>
                </a:extLst>
              </a:tr>
            </a:tbl>
          </a:graphicData>
        </a:graphic>
      </p:graphicFrame>
    </p:spTree>
    <p:extLst>
      <p:ext uri="{BB962C8B-B14F-4D97-AF65-F5344CB8AC3E}">
        <p14:creationId xmlns:p14="http://schemas.microsoft.com/office/powerpoint/2010/main" val="647880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28</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69416B9-E5D9-4464-88E6-D21066E9145C}"/>
              </a:ext>
            </a:extLst>
          </p:cNvPr>
          <p:cNvSpPr txBox="1"/>
          <p:nvPr/>
        </p:nvSpPr>
        <p:spPr>
          <a:xfrm>
            <a:off x="334044" y="1080655"/>
            <a:ext cx="8492456" cy="646331"/>
          </a:xfrm>
          <a:prstGeom prst="rect">
            <a:avLst/>
          </a:prstGeom>
          <a:noFill/>
        </p:spPr>
        <p:txBody>
          <a:bodyPr wrap="square" rtlCol="0">
            <a:spAutoFit/>
          </a:bodyPr>
          <a:lstStyle/>
          <a:p>
            <a:pPr algn="ctr"/>
            <a:r>
              <a:rPr lang="en-US" sz="3600" b="1" dirty="0">
                <a:latin typeface="Times New Roman" panose="02020603050405020304" pitchFamily="18" charset="0"/>
                <a:cs typeface="Times New Roman" panose="02020603050405020304" pitchFamily="18" charset="0"/>
              </a:rPr>
              <a:t>So </a:t>
            </a:r>
            <a:r>
              <a:rPr lang="en-US" sz="3600" b="1" dirty="0" err="1">
                <a:latin typeface="Times New Roman" panose="02020603050405020304" pitchFamily="18" charset="0"/>
                <a:cs typeface="Times New Roman" panose="02020603050405020304" pitchFamily="18" charset="0"/>
              </a:rPr>
              <a:t>sánh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kết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quả</a:t>
            </a:r>
            <a:r>
              <a:rPr lang="en-US" sz="3600" b="1" dirty="0">
                <a:latin typeface="Times New Roman" panose="02020603050405020304" pitchFamily="18" charset="0"/>
                <a:cs typeface="Times New Roman" panose="02020603050405020304" pitchFamily="18" charset="0"/>
              </a:rPr>
              <a:t> TPR </a:t>
            </a:r>
            <a:r>
              <a:rPr lang="en-US" sz="3600" b="1" dirty="0" err="1">
                <a:latin typeface="Times New Roman" panose="02020603050405020304" pitchFamily="18" charset="0"/>
                <a:cs typeface="Times New Roman" panose="02020603050405020304" pitchFamily="18" charset="0"/>
              </a:rPr>
              <a:t>và</a:t>
            </a:r>
            <a:r>
              <a:rPr lang="en-US" sz="3600" b="1" dirty="0">
                <a:latin typeface="Times New Roman" panose="02020603050405020304" pitchFamily="18" charset="0"/>
                <a:cs typeface="Times New Roman" panose="02020603050405020304" pitchFamily="18" charset="0"/>
              </a:rPr>
              <a:t> FAR – NSL-KDD</a:t>
            </a:r>
          </a:p>
        </p:txBody>
      </p:sp>
      <p:graphicFrame>
        <p:nvGraphicFramePr>
          <p:cNvPr id="8" name="Table 7">
            <a:extLst>
              <a:ext uri="{FF2B5EF4-FFF2-40B4-BE49-F238E27FC236}">
                <a16:creationId xmlns:a16="http://schemas.microsoft.com/office/drawing/2014/main" id="{6B6D7EB1-F915-4097-B688-6A4FE328FFDC}"/>
              </a:ext>
            </a:extLst>
          </p:cNvPr>
          <p:cNvGraphicFramePr>
            <a:graphicFrameLocks noGrp="1"/>
          </p:cNvGraphicFramePr>
          <p:nvPr>
            <p:extLst>
              <p:ext uri="{D42A27DB-BD31-4B8C-83A1-F6EECF244321}">
                <p14:modId xmlns:p14="http://schemas.microsoft.com/office/powerpoint/2010/main" val="3370817675"/>
              </p:ext>
            </p:extLst>
          </p:nvPr>
        </p:nvGraphicFramePr>
        <p:xfrm>
          <a:off x="690747" y="1883887"/>
          <a:ext cx="7762506" cy="4473450"/>
        </p:xfrm>
        <a:graphic>
          <a:graphicData uri="http://schemas.openxmlformats.org/drawingml/2006/table">
            <a:tbl>
              <a:tblPr firstRow="1" bandRow="1">
                <a:tableStyleId>{5C22544A-7EE6-4342-B048-85BDC9FD1C3A}</a:tableStyleId>
              </a:tblPr>
              <a:tblGrid>
                <a:gridCol w="3228110">
                  <a:extLst>
                    <a:ext uri="{9D8B030D-6E8A-4147-A177-3AD203B41FA5}">
                      <a16:colId xmlns:a16="http://schemas.microsoft.com/office/drawing/2014/main" val="2863674307"/>
                    </a:ext>
                  </a:extLst>
                </a:gridCol>
                <a:gridCol w="2303813">
                  <a:extLst>
                    <a:ext uri="{9D8B030D-6E8A-4147-A177-3AD203B41FA5}">
                      <a16:colId xmlns:a16="http://schemas.microsoft.com/office/drawing/2014/main" val="3255760937"/>
                    </a:ext>
                  </a:extLst>
                </a:gridCol>
                <a:gridCol w="2230583">
                  <a:extLst>
                    <a:ext uri="{9D8B030D-6E8A-4147-A177-3AD203B41FA5}">
                      <a16:colId xmlns:a16="http://schemas.microsoft.com/office/drawing/2014/main" val="3831584033"/>
                    </a:ext>
                  </a:extLst>
                </a:gridCol>
              </a:tblGrid>
              <a:tr h="894690">
                <a:tc>
                  <a:txBody>
                    <a:bodyPr/>
                    <a:lstStyle/>
                    <a:p>
                      <a:pPr algn="ctr"/>
                      <a:r>
                        <a:rPr lang="en-US" sz="3200">
                          <a:latin typeface="Times New Roman" panose="02020603050405020304" pitchFamily="18" charset="0"/>
                          <a:cs typeface="Times New Roman" panose="02020603050405020304" pitchFamily="18" charset="0"/>
                        </a:rPr>
                        <a:t>THUẬT TOÁN</a:t>
                      </a:r>
                    </a:p>
                  </a:txBody>
                  <a:tcPr anchor="ctr"/>
                </a:tc>
                <a:tc>
                  <a:txBody>
                    <a:bodyPr/>
                    <a:lstStyle/>
                    <a:p>
                      <a:pPr algn="ctr"/>
                      <a:r>
                        <a:rPr lang="en-US" sz="3200">
                          <a:latin typeface="Times New Roman" panose="02020603050405020304" pitchFamily="18" charset="0"/>
                          <a:cs typeface="Times New Roman" panose="02020603050405020304" pitchFamily="18" charset="0"/>
                        </a:rPr>
                        <a:t>TPR</a:t>
                      </a:r>
                    </a:p>
                  </a:txBody>
                  <a:tcPr anchor="ctr"/>
                </a:tc>
                <a:tc>
                  <a:txBody>
                    <a:bodyPr/>
                    <a:lstStyle/>
                    <a:p>
                      <a:pPr algn="ctr"/>
                      <a:r>
                        <a:rPr lang="en-US" sz="3200">
                          <a:latin typeface="Times New Roman" panose="02020603050405020304" pitchFamily="18" charset="0"/>
                          <a:cs typeface="Times New Roman" panose="02020603050405020304" pitchFamily="18" charset="0"/>
                        </a:rPr>
                        <a:t>FAR</a:t>
                      </a:r>
                    </a:p>
                  </a:txBody>
                  <a:tcPr anchor="ctr"/>
                </a:tc>
                <a:extLst>
                  <a:ext uri="{0D108BD9-81ED-4DB2-BD59-A6C34878D82A}">
                    <a16:rowId xmlns:a16="http://schemas.microsoft.com/office/drawing/2014/main" val="1777879279"/>
                  </a:ext>
                </a:extLst>
              </a:tr>
              <a:tr h="894690">
                <a:tc>
                  <a:txBody>
                    <a:bodyPr/>
                    <a:lstStyle/>
                    <a:p>
                      <a:pPr algn="ctr"/>
                      <a:r>
                        <a:rPr lang="en-US" sz="3200">
                          <a:latin typeface="Times New Roman" panose="02020603050405020304" pitchFamily="18" charset="0"/>
                          <a:cs typeface="Times New Roman" panose="02020603050405020304" pitchFamily="18" charset="0"/>
                        </a:rPr>
                        <a:t>SVM [1]</a:t>
                      </a:r>
                    </a:p>
                  </a:txBody>
                  <a:tcPr anchor="ctr"/>
                </a:tc>
                <a:tc>
                  <a:txBody>
                    <a:bodyPr/>
                    <a:lstStyle/>
                    <a:p>
                      <a:pPr algn="ctr"/>
                      <a:r>
                        <a:rPr lang="en-US" sz="3200">
                          <a:latin typeface="Times New Roman" panose="02020603050405020304" pitchFamily="18" charset="0"/>
                          <a:cs typeface="Times New Roman" panose="02020603050405020304" pitchFamily="18" charset="0"/>
                        </a:rPr>
                        <a:t>0.93413</a:t>
                      </a:r>
                    </a:p>
                  </a:txBody>
                  <a:tcPr anchor="ctr"/>
                </a:tc>
                <a:tc>
                  <a:txBody>
                    <a:bodyPr/>
                    <a:lstStyle/>
                    <a:p>
                      <a:pPr algn="ctr"/>
                      <a:r>
                        <a:rPr lang="en-US" sz="3200" b="1">
                          <a:latin typeface="Times New Roman" panose="02020603050405020304" pitchFamily="18" charset="0"/>
                          <a:cs typeface="Times New Roman" panose="02020603050405020304" pitchFamily="18" charset="0"/>
                        </a:rPr>
                        <a:t>0.00016</a:t>
                      </a:r>
                    </a:p>
                  </a:txBody>
                  <a:tcPr anchor="ctr"/>
                </a:tc>
                <a:extLst>
                  <a:ext uri="{0D108BD9-81ED-4DB2-BD59-A6C34878D82A}">
                    <a16:rowId xmlns:a16="http://schemas.microsoft.com/office/drawing/2014/main" val="4050003763"/>
                  </a:ext>
                </a:extLst>
              </a:tr>
              <a:tr h="894690">
                <a:tc>
                  <a:txBody>
                    <a:bodyPr/>
                    <a:lstStyle/>
                    <a:p>
                      <a:pPr algn="ctr"/>
                      <a:r>
                        <a:rPr lang="en-US" sz="3200">
                          <a:latin typeface="Times New Roman" panose="02020603050405020304" pitchFamily="18" charset="0"/>
                          <a:cs typeface="Times New Roman" panose="02020603050405020304" pitchFamily="18" charset="0"/>
                        </a:rPr>
                        <a:t>AOCD [4]</a:t>
                      </a:r>
                    </a:p>
                  </a:txBody>
                  <a:tcPr anchor="ctr"/>
                </a:tc>
                <a:tc>
                  <a:txBody>
                    <a:bodyPr/>
                    <a:lstStyle/>
                    <a:p>
                      <a:pPr algn="ctr"/>
                      <a:r>
                        <a:rPr lang="en-US" sz="3200">
                          <a:latin typeface="Times New Roman" panose="02020603050405020304" pitchFamily="18" charset="0"/>
                          <a:cs typeface="Times New Roman" panose="02020603050405020304" pitchFamily="18" charset="0"/>
                        </a:rPr>
                        <a:t>0.98078</a:t>
                      </a:r>
                    </a:p>
                  </a:txBody>
                  <a:tcPr anchor="ctr"/>
                </a:tc>
                <a:tc>
                  <a:txBody>
                    <a:bodyPr/>
                    <a:lstStyle/>
                    <a:p>
                      <a:pPr algn="ctr"/>
                      <a:r>
                        <a:rPr lang="en-US" sz="3200">
                          <a:latin typeface="Times New Roman" panose="02020603050405020304" pitchFamily="18" charset="0"/>
                          <a:cs typeface="Times New Roman" panose="02020603050405020304" pitchFamily="18" charset="0"/>
                        </a:rPr>
                        <a:t>0.00667</a:t>
                      </a:r>
                    </a:p>
                  </a:txBody>
                  <a:tcPr anchor="ctr"/>
                </a:tc>
                <a:extLst>
                  <a:ext uri="{0D108BD9-81ED-4DB2-BD59-A6C34878D82A}">
                    <a16:rowId xmlns:a16="http://schemas.microsoft.com/office/drawing/2014/main" val="2409592691"/>
                  </a:ext>
                </a:extLst>
              </a:tr>
              <a:tr h="894690">
                <a:tc>
                  <a:txBody>
                    <a:bodyPr/>
                    <a:lstStyle/>
                    <a:p>
                      <a:pPr algn="ctr"/>
                      <a:r>
                        <a:rPr lang="en-US" sz="3200">
                          <a:latin typeface="Times New Roman" panose="02020603050405020304" pitchFamily="18" charset="0"/>
                          <a:cs typeface="Times New Roman" panose="02020603050405020304" pitchFamily="18" charset="0"/>
                        </a:rPr>
                        <a:t>ANN-MLP [16]</a:t>
                      </a:r>
                    </a:p>
                  </a:txBody>
                  <a:tcPr anchor="ctr"/>
                </a:tc>
                <a:tc>
                  <a:txBody>
                    <a:bodyPr/>
                    <a:lstStyle/>
                    <a:p>
                      <a:pPr algn="ctr"/>
                      <a:r>
                        <a:rPr lang="en-US" sz="3200" b="0">
                          <a:latin typeface="Times New Roman" panose="02020603050405020304" pitchFamily="18" charset="0"/>
                          <a:cs typeface="Times New Roman" panose="02020603050405020304" pitchFamily="18" charset="0"/>
                        </a:rPr>
                        <a:t>0.82610</a:t>
                      </a:r>
                    </a:p>
                  </a:txBody>
                  <a:tcPr anchor="ctr"/>
                </a:tc>
                <a:tc>
                  <a:txBody>
                    <a:bodyPr/>
                    <a:lstStyle/>
                    <a:p>
                      <a:pPr algn="ctr"/>
                      <a:r>
                        <a:rPr lang="en-US" sz="3200" b="0">
                          <a:latin typeface="Times New Roman" panose="02020603050405020304" pitchFamily="18" charset="0"/>
                          <a:cs typeface="Times New Roman" panose="02020603050405020304" pitchFamily="18" charset="0"/>
                        </a:rPr>
                        <a:t>0.02811</a:t>
                      </a:r>
                    </a:p>
                  </a:txBody>
                  <a:tcPr anchor="ctr"/>
                </a:tc>
                <a:extLst>
                  <a:ext uri="{0D108BD9-81ED-4DB2-BD59-A6C34878D82A}">
                    <a16:rowId xmlns:a16="http://schemas.microsoft.com/office/drawing/2014/main" val="953579741"/>
                  </a:ext>
                </a:extLst>
              </a:tr>
              <a:tr h="894690">
                <a:tc>
                  <a:txBody>
                    <a:bodyPr/>
                    <a:lstStyle/>
                    <a:p>
                      <a:pPr algn="ctr"/>
                      <a:r>
                        <a:rPr lang="en-US" sz="3200">
                          <a:latin typeface="Times New Roman" panose="02020603050405020304" pitchFamily="18" charset="0"/>
                          <a:cs typeface="Times New Roman" panose="02020603050405020304" pitchFamily="18" charset="0"/>
                        </a:rPr>
                        <a:t>DBN</a:t>
                      </a:r>
                    </a:p>
                  </a:txBody>
                  <a:tcPr anchor="ctr"/>
                </a:tc>
                <a:tc>
                  <a:txBody>
                    <a:bodyPr/>
                    <a:lstStyle/>
                    <a:p>
                      <a:pPr algn="ctr"/>
                      <a:r>
                        <a:rPr lang="en-US" sz="3200" b="1">
                          <a:latin typeface="Times New Roman" panose="02020603050405020304" pitchFamily="18" charset="0"/>
                          <a:cs typeface="Times New Roman" panose="02020603050405020304" pitchFamily="18" charset="0"/>
                        </a:rPr>
                        <a:t>0.99458</a:t>
                      </a:r>
                    </a:p>
                  </a:txBody>
                  <a:tcPr anchor="ctr"/>
                </a:tc>
                <a:tc>
                  <a:txBody>
                    <a:bodyPr/>
                    <a:lstStyle/>
                    <a:p>
                      <a:pPr algn="ctr"/>
                      <a:r>
                        <a:rPr lang="en-US" sz="3200" b="0">
                          <a:latin typeface="Times New Roman" panose="02020603050405020304" pitchFamily="18" charset="0"/>
                          <a:cs typeface="Times New Roman" panose="02020603050405020304" pitchFamily="18" charset="0"/>
                        </a:rPr>
                        <a:t>0.02708</a:t>
                      </a:r>
                    </a:p>
                  </a:txBody>
                  <a:tcPr anchor="ctr"/>
                </a:tc>
                <a:extLst>
                  <a:ext uri="{0D108BD9-81ED-4DB2-BD59-A6C34878D82A}">
                    <a16:rowId xmlns:a16="http://schemas.microsoft.com/office/drawing/2014/main" val="1741142854"/>
                  </a:ext>
                </a:extLst>
              </a:tr>
            </a:tbl>
          </a:graphicData>
        </a:graphic>
      </p:graphicFrame>
    </p:spTree>
    <p:extLst>
      <p:ext uri="{BB962C8B-B14F-4D97-AF65-F5344CB8AC3E}">
        <p14:creationId xmlns:p14="http://schemas.microsoft.com/office/powerpoint/2010/main" val="183712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29</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69416B9-E5D9-4464-88E6-D21066E9145C}"/>
              </a:ext>
            </a:extLst>
          </p:cNvPr>
          <p:cNvSpPr txBox="1"/>
          <p:nvPr/>
        </p:nvSpPr>
        <p:spPr>
          <a:xfrm>
            <a:off x="528518" y="1034498"/>
            <a:ext cx="8297982" cy="523220"/>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So </a:t>
            </a:r>
            <a:r>
              <a:rPr lang="en-US" sz="2800" b="1" dirty="0" err="1">
                <a:latin typeface="Times New Roman" panose="02020603050405020304" pitchFamily="18" charset="0"/>
                <a:cs typeface="Times New Roman" panose="02020603050405020304" pitchFamily="18" charset="0"/>
              </a:rPr>
              <a:t>sánh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4 </a:t>
            </a:r>
            <a:r>
              <a:rPr lang="en-US" sz="2800" b="1" dirty="0" err="1">
                <a:latin typeface="Times New Roman" panose="02020603050405020304" pitchFamily="18" charset="0"/>
                <a:cs typeface="Times New Roman" panose="02020603050405020304" pitchFamily="18" charset="0"/>
              </a:rPr>
              <a:t>tấn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dò</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quét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mạng</a:t>
            </a:r>
            <a:endParaRPr lang="en-US" sz="2800" b="1"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CD3885C1-686C-472F-AE76-4E5A1DE2B6D4}"/>
              </a:ext>
            </a:extLst>
          </p:cNvPr>
          <p:cNvGraphicFramePr>
            <a:graphicFrameLocks noGrp="1"/>
          </p:cNvGraphicFramePr>
          <p:nvPr>
            <p:extLst>
              <p:ext uri="{D42A27DB-BD31-4B8C-83A1-F6EECF244321}">
                <p14:modId xmlns:p14="http://schemas.microsoft.com/office/powerpoint/2010/main" val="2597620405"/>
              </p:ext>
            </p:extLst>
          </p:nvPr>
        </p:nvGraphicFramePr>
        <p:xfrm>
          <a:off x="631754" y="1618220"/>
          <a:ext cx="8037618" cy="5120640"/>
        </p:xfrm>
        <a:graphic>
          <a:graphicData uri="http://schemas.openxmlformats.org/drawingml/2006/table">
            <a:tbl>
              <a:tblPr firstRow="1" bandRow="1">
                <a:tableStyleId>{5C22544A-7EE6-4342-B048-85BDC9FD1C3A}</a:tableStyleId>
              </a:tblPr>
              <a:tblGrid>
                <a:gridCol w="1339603">
                  <a:extLst>
                    <a:ext uri="{9D8B030D-6E8A-4147-A177-3AD203B41FA5}">
                      <a16:colId xmlns:a16="http://schemas.microsoft.com/office/drawing/2014/main" val="1247730253"/>
                    </a:ext>
                  </a:extLst>
                </a:gridCol>
                <a:gridCol w="1339603">
                  <a:extLst>
                    <a:ext uri="{9D8B030D-6E8A-4147-A177-3AD203B41FA5}">
                      <a16:colId xmlns:a16="http://schemas.microsoft.com/office/drawing/2014/main" val="3681909101"/>
                    </a:ext>
                  </a:extLst>
                </a:gridCol>
                <a:gridCol w="1339603">
                  <a:extLst>
                    <a:ext uri="{9D8B030D-6E8A-4147-A177-3AD203B41FA5}">
                      <a16:colId xmlns:a16="http://schemas.microsoft.com/office/drawing/2014/main" val="2310189108"/>
                    </a:ext>
                  </a:extLst>
                </a:gridCol>
                <a:gridCol w="1339603">
                  <a:extLst>
                    <a:ext uri="{9D8B030D-6E8A-4147-A177-3AD203B41FA5}">
                      <a16:colId xmlns:a16="http://schemas.microsoft.com/office/drawing/2014/main" val="2486394897"/>
                    </a:ext>
                  </a:extLst>
                </a:gridCol>
                <a:gridCol w="1339603">
                  <a:extLst>
                    <a:ext uri="{9D8B030D-6E8A-4147-A177-3AD203B41FA5}">
                      <a16:colId xmlns:a16="http://schemas.microsoft.com/office/drawing/2014/main" val="1061238143"/>
                    </a:ext>
                  </a:extLst>
                </a:gridCol>
                <a:gridCol w="1339603">
                  <a:extLst>
                    <a:ext uri="{9D8B030D-6E8A-4147-A177-3AD203B41FA5}">
                      <a16:colId xmlns:a16="http://schemas.microsoft.com/office/drawing/2014/main" val="147739321"/>
                    </a:ext>
                  </a:extLst>
                </a:gridCol>
              </a:tblGrid>
              <a:tr h="362504">
                <a:tc rowSpan="2">
                  <a:txBody>
                    <a:bodyPr/>
                    <a:lstStyle/>
                    <a:p>
                      <a:pPr algn="ctr"/>
                      <a:r>
                        <a:rPr lang="en-US">
                          <a:latin typeface="Times New Roman" panose="02020603050405020304" pitchFamily="18" charset="0"/>
                          <a:cs typeface="Times New Roman" panose="02020603050405020304" pitchFamily="18" charset="0"/>
                        </a:rPr>
                        <a:t>Bộ phân loại</a:t>
                      </a:r>
                    </a:p>
                  </a:txBody>
                  <a:tcPr anchor="ctr"/>
                </a:tc>
                <a:tc rowSpan="2">
                  <a:txBody>
                    <a:bodyPr/>
                    <a:lstStyle/>
                    <a:p>
                      <a:pPr algn="ctr"/>
                      <a:r>
                        <a:rPr lang="en-US">
                          <a:latin typeface="Times New Roman" panose="02020603050405020304" pitchFamily="18" charset="0"/>
                          <a:cs typeface="Times New Roman" panose="02020603050405020304" pitchFamily="18" charset="0"/>
                        </a:rPr>
                        <a:t>Độ đo (%)</a:t>
                      </a:r>
                    </a:p>
                  </a:txBody>
                  <a:tcPr anchor="ctr"/>
                </a:tc>
                <a:tc gridSpan="4">
                  <a:txBody>
                    <a:bodyPr/>
                    <a:lstStyle/>
                    <a:p>
                      <a:pPr algn="ctr"/>
                      <a:r>
                        <a:rPr lang="en-US">
                          <a:latin typeface="Times New Roman" panose="02020603050405020304" pitchFamily="18" charset="0"/>
                          <a:cs typeface="Times New Roman" panose="02020603050405020304" pitchFamily="18" charset="0"/>
                        </a:rPr>
                        <a:t>Dạng tấn công</a:t>
                      </a:r>
                    </a:p>
                  </a:txBody>
                  <a:tcPr anchor="ctr"/>
                </a:tc>
                <a:tc hMerge="1">
                  <a:txBody>
                    <a:bodyPr/>
                    <a:lstStyle/>
                    <a:p>
                      <a:pPr algn="ctr"/>
                      <a:endParaRPr lang="en-US"/>
                    </a:p>
                  </a:txBody>
                  <a:tcPr anchor="ctr"/>
                </a:tc>
                <a:tc hMerge="1">
                  <a:txBody>
                    <a:bodyPr/>
                    <a:lstStyle/>
                    <a:p>
                      <a:pPr algn="ctr"/>
                      <a:endParaRPr lang="en-US"/>
                    </a:p>
                  </a:txBody>
                  <a:tcPr anchor="ctr"/>
                </a:tc>
                <a:tc hMerge="1">
                  <a:txBody>
                    <a:bodyPr/>
                    <a:lstStyle/>
                    <a:p>
                      <a:pPr algn="ctr"/>
                      <a:endParaRPr lang="en-US"/>
                    </a:p>
                  </a:txBody>
                  <a:tcPr anchor="ctr"/>
                </a:tc>
                <a:extLst>
                  <a:ext uri="{0D108BD9-81ED-4DB2-BD59-A6C34878D82A}">
                    <a16:rowId xmlns:a16="http://schemas.microsoft.com/office/drawing/2014/main" val="1975727218"/>
                  </a:ext>
                </a:extLst>
              </a:tr>
              <a:tr h="362504">
                <a:tc vMerge="1">
                  <a:txBody>
                    <a:bodyPr/>
                    <a:lstStyle/>
                    <a:p>
                      <a:endParaRPr lang="en-US"/>
                    </a:p>
                  </a:txBody>
                  <a:tcPr/>
                </a:tc>
                <a:tc vMerge="1">
                  <a:txBody>
                    <a:bodyPr/>
                    <a:lstStyle/>
                    <a:p>
                      <a:endParaRPr lang="en-US"/>
                    </a:p>
                  </a:txBody>
                  <a:tcPr/>
                </a:tc>
                <a:tc>
                  <a:txBody>
                    <a:bodyPr/>
                    <a:lstStyle/>
                    <a:p>
                      <a:pPr algn="ctr"/>
                      <a:r>
                        <a:rPr lang="en-US">
                          <a:latin typeface="Times New Roman" panose="02020603050405020304" pitchFamily="18" charset="0"/>
                          <a:cs typeface="Times New Roman" panose="02020603050405020304" pitchFamily="18" charset="0"/>
                        </a:rPr>
                        <a:t>ipsweep</a:t>
                      </a:r>
                    </a:p>
                  </a:txBody>
                  <a:tcPr anchor="ctr"/>
                </a:tc>
                <a:tc>
                  <a:txBody>
                    <a:bodyPr/>
                    <a:lstStyle/>
                    <a:p>
                      <a:pPr algn="ctr"/>
                      <a:r>
                        <a:rPr lang="en-US">
                          <a:latin typeface="Times New Roman" panose="02020603050405020304" pitchFamily="18" charset="0"/>
                          <a:cs typeface="Times New Roman" panose="02020603050405020304" pitchFamily="18" charset="0"/>
                        </a:rPr>
                        <a:t>nmap</a:t>
                      </a:r>
                    </a:p>
                  </a:txBody>
                  <a:tcPr anchor="ctr"/>
                </a:tc>
                <a:tc>
                  <a:txBody>
                    <a:bodyPr/>
                    <a:lstStyle/>
                    <a:p>
                      <a:pPr algn="ctr"/>
                      <a:r>
                        <a:rPr lang="en-US">
                          <a:latin typeface="Times New Roman" panose="02020603050405020304" pitchFamily="18" charset="0"/>
                          <a:cs typeface="Times New Roman" panose="02020603050405020304" pitchFamily="18" charset="0"/>
                        </a:rPr>
                        <a:t>port sweep</a:t>
                      </a:r>
                    </a:p>
                  </a:txBody>
                  <a:tcPr anchor="ctr"/>
                </a:tc>
                <a:tc>
                  <a:txBody>
                    <a:bodyPr/>
                    <a:lstStyle/>
                    <a:p>
                      <a:pPr algn="ctr"/>
                      <a:r>
                        <a:rPr lang="en-US">
                          <a:latin typeface="Times New Roman" panose="02020603050405020304" pitchFamily="18" charset="0"/>
                          <a:cs typeface="Times New Roman" panose="02020603050405020304" pitchFamily="18" charset="0"/>
                        </a:rPr>
                        <a:t>satan</a:t>
                      </a:r>
                    </a:p>
                  </a:txBody>
                  <a:tcPr anchor="ctr"/>
                </a:tc>
                <a:extLst>
                  <a:ext uri="{0D108BD9-81ED-4DB2-BD59-A6C34878D82A}">
                    <a16:rowId xmlns:a16="http://schemas.microsoft.com/office/drawing/2014/main" val="1642451396"/>
                  </a:ext>
                </a:extLst>
              </a:tr>
              <a:tr h="362504">
                <a:tc rowSpan="3">
                  <a:txBody>
                    <a:bodyPr/>
                    <a:lstStyle/>
                    <a:p>
                      <a:pPr algn="ctr"/>
                      <a:r>
                        <a:rPr lang="en-US">
                          <a:latin typeface="Times New Roman" panose="02020603050405020304" pitchFamily="18" charset="0"/>
                          <a:cs typeface="Times New Roman" panose="02020603050405020304" pitchFamily="18" charset="0"/>
                        </a:rPr>
                        <a:t>Naïve Bayes</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93.89</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20344268"/>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97.09</a:t>
                      </a:r>
                    </a:p>
                  </a:txBody>
                  <a:tcPr anchor="ctr"/>
                </a:tc>
                <a:tc>
                  <a:txBody>
                    <a:bodyPr/>
                    <a:lstStyle/>
                    <a:p>
                      <a:pPr algn="ctr"/>
                      <a:r>
                        <a:rPr lang="en-US">
                          <a:latin typeface="Times New Roman" panose="02020603050405020304" pitchFamily="18" charset="0"/>
                          <a:cs typeface="Times New Roman" panose="02020603050405020304" pitchFamily="18" charset="0"/>
                        </a:rPr>
                        <a:t>97.86</a:t>
                      </a:r>
                    </a:p>
                  </a:txBody>
                  <a:tcPr anchor="ctr"/>
                </a:tc>
                <a:tc>
                  <a:txBody>
                    <a:bodyPr/>
                    <a:lstStyle/>
                    <a:p>
                      <a:pPr algn="ctr"/>
                      <a:r>
                        <a:rPr lang="en-US">
                          <a:latin typeface="Times New Roman" panose="02020603050405020304" pitchFamily="18" charset="0"/>
                          <a:cs typeface="Times New Roman" panose="02020603050405020304" pitchFamily="18" charset="0"/>
                        </a:rPr>
                        <a:t>75.54</a:t>
                      </a:r>
                    </a:p>
                  </a:txBody>
                  <a:tcPr anchor="ctr"/>
                </a:tc>
                <a:tc>
                  <a:txBody>
                    <a:bodyPr/>
                    <a:lstStyle/>
                    <a:p>
                      <a:pPr algn="ctr"/>
                      <a:r>
                        <a:rPr lang="en-US">
                          <a:latin typeface="Times New Roman" panose="02020603050405020304" pitchFamily="18" charset="0"/>
                          <a:cs typeface="Times New Roman" panose="02020603050405020304" pitchFamily="18" charset="0"/>
                        </a:rPr>
                        <a:t>90.33</a:t>
                      </a:r>
                    </a:p>
                  </a:txBody>
                  <a:tcPr anchor="ctr"/>
                </a:tc>
                <a:extLst>
                  <a:ext uri="{0D108BD9-81ED-4DB2-BD59-A6C34878D82A}">
                    <a16:rowId xmlns:a16="http://schemas.microsoft.com/office/drawing/2014/main" val="137573545"/>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93.91</a:t>
                      </a:r>
                    </a:p>
                  </a:txBody>
                  <a:tcPr anchor="ctr"/>
                </a:tc>
                <a:tc>
                  <a:txBody>
                    <a:bodyPr/>
                    <a:lstStyle/>
                    <a:p>
                      <a:pPr algn="ctr"/>
                      <a:r>
                        <a:rPr lang="en-US">
                          <a:latin typeface="Times New Roman" panose="02020603050405020304" pitchFamily="18" charset="0"/>
                          <a:cs typeface="Times New Roman" panose="02020603050405020304" pitchFamily="18" charset="0"/>
                        </a:rPr>
                        <a:t>93.53</a:t>
                      </a:r>
                    </a:p>
                  </a:txBody>
                  <a:tcPr anchor="ctr"/>
                </a:tc>
                <a:tc>
                  <a:txBody>
                    <a:bodyPr/>
                    <a:lstStyle/>
                    <a:p>
                      <a:pPr algn="ctr"/>
                      <a:r>
                        <a:rPr lang="en-US">
                          <a:latin typeface="Times New Roman" panose="02020603050405020304" pitchFamily="18" charset="0"/>
                          <a:cs typeface="Times New Roman" panose="02020603050405020304" pitchFamily="18" charset="0"/>
                        </a:rPr>
                        <a:t>95.86</a:t>
                      </a:r>
                    </a:p>
                  </a:txBody>
                  <a:tcPr anchor="ctr"/>
                </a:tc>
                <a:tc>
                  <a:txBody>
                    <a:bodyPr/>
                    <a:lstStyle/>
                    <a:p>
                      <a:pPr algn="ctr"/>
                      <a:r>
                        <a:rPr lang="en-US">
                          <a:latin typeface="Times New Roman" panose="02020603050405020304" pitchFamily="18" charset="0"/>
                          <a:cs typeface="Times New Roman" panose="02020603050405020304" pitchFamily="18" charset="0"/>
                        </a:rPr>
                        <a:t>93.97</a:t>
                      </a:r>
                    </a:p>
                  </a:txBody>
                  <a:tcPr anchor="ctr"/>
                </a:tc>
                <a:extLst>
                  <a:ext uri="{0D108BD9-81ED-4DB2-BD59-A6C34878D82A}">
                    <a16:rowId xmlns:a16="http://schemas.microsoft.com/office/drawing/2014/main" val="552480300"/>
                  </a:ext>
                </a:extLst>
              </a:tr>
              <a:tr h="362504">
                <a:tc rowSpan="3">
                  <a:txBody>
                    <a:bodyPr/>
                    <a:lstStyle/>
                    <a:p>
                      <a:pPr algn="ctr"/>
                      <a:r>
                        <a:rPr lang="en-US">
                          <a:latin typeface="Times New Roman" panose="02020603050405020304" pitchFamily="18" charset="0"/>
                          <a:cs typeface="Times New Roman" panose="02020603050405020304" pitchFamily="18" charset="0"/>
                        </a:rPr>
                        <a:t>k-NN</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91.73</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4857158"/>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85.74</a:t>
                      </a:r>
                    </a:p>
                  </a:txBody>
                  <a:tcPr anchor="ctr"/>
                </a:tc>
                <a:tc>
                  <a:txBody>
                    <a:bodyPr/>
                    <a:lstStyle/>
                    <a:p>
                      <a:pPr algn="ctr"/>
                      <a:r>
                        <a:rPr lang="en-US">
                          <a:latin typeface="Times New Roman" panose="02020603050405020304" pitchFamily="18" charset="0"/>
                          <a:cs typeface="Times New Roman" panose="02020603050405020304" pitchFamily="18" charset="0"/>
                        </a:rPr>
                        <a:t>93.22</a:t>
                      </a:r>
                    </a:p>
                  </a:txBody>
                  <a:tcPr anchor="ctr"/>
                </a:tc>
                <a:tc>
                  <a:txBody>
                    <a:bodyPr/>
                    <a:lstStyle/>
                    <a:p>
                      <a:pPr algn="ctr"/>
                      <a:r>
                        <a:rPr lang="en-US">
                          <a:latin typeface="Times New Roman" panose="02020603050405020304" pitchFamily="18" charset="0"/>
                          <a:cs typeface="Times New Roman" panose="02020603050405020304" pitchFamily="18" charset="0"/>
                        </a:rPr>
                        <a:t>84.09</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4277829064"/>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99.89</a:t>
                      </a:r>
                    </a:p>
                  </a:txBody>
                  <a:tcPr anchor="ctr"/>
                </a:tc>
                <a:tc>
                  <a:txBody>
                    <a:bodyPr/>
                    <a:lstStyle/>
                    <a:p>
                      <a:pPr algn="ctr"/>
                      <a:r>
                        <a:rPr lang="en-US">
                          <a:latin typeface="Times New Roman" panose="02020603050405020304" pitchFamily="18" charset="0"/>
                          <a:cs typeface="Times New Roman" panose="02020603050405020304" pitchFamily="18" charset="0"/>
                        </a:rPr>
                        <a:t>51.03</a:t>
                      </a:r>
                    </a:p>
                  </a:txBody>
                  <a:tcPr anchor="ctr"/>
                </a:tc>
                <a:tc>
                  <a:txBody>
                    <a:bodyPr/>
                    <a:lstStyle/>
                    <a:p>
                      <a:pPr algn="ctr"/>
                      <a:r>
                        <a:rPr lang="en-US">
                          <a:latin typeface="Times New Roman" panose="02020603050405020304" pitchFamily="18" charset="0"/>
                          <a:cs typeface="Times New Roman" panose="02020603050405020304" pitchFamily="18" charset="0"/>
                        </a:rPr>
                        <a:t>77.87</a:t>
                      </a:r>
                    </a:p>
                  </a:txBody>
                  <a:tcPr anchor="ctr"/>
                </a:tc>
                <a:extLst>
                  <a:ext uri="{0D108BD9-81ED-4DB2-BD59-A6C34878D82A}">
                    <a16:rowId xmlns:a16="http://schemas.microsoft.com/office/drawing/2014/main" val="935096893"/>
                  </a:ext>
                </a:extLst>
              </a:tr>
              <a:tr h="362504">
                <a:tc rowSpan="3">
                  <a:txBody>
                    <a:bodyPr/>
                    <a:lstStyle/>
                    <a:p>
                      <a:pPr algn="ctr"/>
                      <a:r>
                        <a:rPr lang="en-US">
                          <a:latin typeface="Times New Roman" panose="02020603050405020304" pitchFamily="18" charset="0"/>
                          <a:cs typeface="Times New Roman" panose="02020603050405020304" pitchFamily="18" charset="0"/>
                        </a:rPr>
                        <a:t>SVM</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98.11</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3362701"/>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98.35</a:t>
                      </a:r>
                    </a:p>
                  </a:txBody>
                  <a:tcPr anchor="ctr"/>
                </a:tc>
                <a:tc>
                  <a:txBody>
                    <a:bodyPr/>
                    <a:lstStyle/>
                    <a:p>
                      <a:pPr algn="ctr"/>
                      <a:r>
                        <a:rPr lang="en-US">
                          <a:latin typeface="Times New Roman" panose="02020603050405020304" pitchFamily="18" charset="0"/>
                          <a:cs typeface="Times New Roman" panose="02020603050405020304" pitchFamily="18" charset="0"/>
                        </a:rPr>
                        <a:t>97.56</a:t>
                      </a:r>
                    </a:p>
                  </a:txBody>
                  <a:tcPr anchor="ctr"/>
                </a:tc>
                <a:tc>
                  <a:txBody>
                    <a:bodyPr/>
                    <a:lstStyle/>
                    <a:p>
                      <a:pPr algn="ctr"/>
                      <a:r>
                        <a:rPr lang="en-US">
                          <a:latin typeface="Times New Roman" panose="02020603050405020304" pitchFamily="18" charset="0"/>
                          <a:cs typeface="Times New Roman" panose="02020603050405020304" pitchFamily="18" charset="0"/>
                        </a:rPr>
                        <a:t>96.12</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846306063"/>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97.66</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85.52</a:t>
                      </a:r>
                    </a:p>
                  </a:txBody>
                  <a:tcPr anchor="ctr"/>
                </a:tc>
                <a:tc>
                  <a:txBody>
                    <a:bodyPr/>
                    <a:lstStyle/>
                    <a:p>
                      <a:pPr algn="ctr"/>
                      <a:r>
                        <a:rPr lang="en-US">
                          <a:latin typeface="Times New Roman" panose="02020603050405020304" pitchFamily="18" charset="0"/>
                          <a:cs typeface="Times New Roman" panose="02020603050405020304" pitchFamily="18" charset="0"/>
                        </a:rPr>
                        <a:t>99.14</a:t>
                      </a:r>
                    </a:p>
                  </a:txBody>
                  <a:tcPr anchor="ctr"/>
                </a:tc>
                <a:extLst>
                  <a:ext uri="{0D108BD9-81ED-4DB2-BD59-A6C34878D82A}">
                    <a16:rowId xmlns:a16="http://schemas.microsoft.com/office/drawing/2014/main" val="1415393067"/>
                  </a:ext>
                </a:extLst>
              </a:tr>
              <a:tr h="362504">
                <a:tc rowSpan="3">
                  <a:txBody>
                    <a:bodyPr/>
                    <a:lstStyle/>
                    <a:p>
                      <a:pPr algn="ctr"/>
                      <a:r>
                        <a:rPr lang="en-US">
                          <a:latin typeface="Times New Roman" panose="02020603050405020304" pitchFamily="18" charset="0"/>
                          <a:cs typeface="Times New Roman" panose="02020603050405020304" pitchFamily="18" charset="0"/>
                        </a:rPr>
                        <a:t>Decision Tree</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99.50</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7775912"/>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99.76</a:t>
                      </a:r>
                    </a:p>
                  </a:txBody>
                  <a:tcPr anchor="ctr"/>
                </a:tc>
                <a:tc>
                  <a:txBody>
                    <a:bodyPr/>
                    <a:lstStyle/>
                    <a:p>
                      <a:pPr algn="ctr"/>
                      <a:r>
                        <a:rPr lang="en-US">
                          <a:latin typeface="Times New Roman" panose="02020603050405020304" pitchFamily="18" charset="0"/>
                          <a:cs typeface="Times New Roman" panose="02020603050405020304" pitchFamily="18" charset="0"/>
                        </a:rPr>
                        <a:t>99.77</a:t>
                      </a:r>
                    </a:p>
                  </a:txBody>
                  <a:tcPr anchor="ctr"/>
                </a:tc>
                <a:tc>
                  <a:txBody>
                    <a:bodyPr/>
                    <a:lstStyle/>
                    <a:p>
                      <a:pPr algn="ctr"/>
                      <a:r>
                        <a:rPr lang="en-US">
                          <a:latin typeface="Times New Roman" panose="02020603050405020304" pitchFamily="18" charset="0"/>
                          <a:cs typeface="Times New Roman" panose="02020603050405020304" pitchFamily="18" charset="0"/>
                        </a:rPr>
                        <a:t>96</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693173281"/>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98.59</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99.31</a:t>
                      </a:r>
                    </a:p>
                  </a:txBody>
                  <a:tcPr anchor="ctr"/>
                </a:tc>
                <a:tc>
                  <a:txBody>
                    <a:bodyPr/>
                    <a:lstStyle/>
                    <a:p>
                      <a:pPr algn="ctr"/>
                      <a:r>
                        <a:rPr lang="en-US">
                          <a:latin typeface="Times New Roman" panose="02020603050405020304" pitchFamily="18" charset="0"/>
                          <a:cs typeface="Times New Roman" panose="02020603050405020304" pitchFamily="18" charset="0"/>
                        </a:rPr>
                        <a:t>99.43</a:t>
                      </a:r>
                    </a:p>
                  </a:txBody>
                  <a:tcPr anchor="ctr"/>
                </a:tc>
                <a:extLst>
                  <a:ext uri="{0D108BD9-81ED-4DB2-BD59-A6C34878D82A}">
                    <a16:rowId xmlns:a16="http://schemas.microsoft.com/office/drawing/2014/main" val="2380709716"/>
                  </a:ext>
                </a:extLst>
              </a:tr>
            </a:tbl>
          </a:graphicData>
        </a:graphic>
      </p:graphicFrame>
    </p:spTree>
    <p:extLst>
      <p:ext uri="{BB962C8B-B14F-4D97-AF65-F5344CB8AC3E}">
        <p14:creationId xmlns:p14="http://schemas.microsoft.com/office/powerpoint/2010/main" val="1736248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r>
              <a:rPr lang="en-US" sz="3200">
                <a:solidFill>
                  <a:srgbClr val="C00000"/>
                </a:solidFill>
                <a:latin typeface="Times New Roman" panose="02020603050405020304" pitchFamily="18" charset="0"/>
                <a:cs typeface="Times New Roman" panose="02020603050405020304" pitchFamily="18" charset="0"/>
              </a:rPr>
              <a:t>Bố cục của luận văn</a:t>
            </a:r>
          </a:p>
        </p:txBody>
      </p:sp>
      <p:sp>
        <p:nvSpPr>
          <p:cNvPr id="3" name="Content Placeholder 2"/>
          <p:cNvSpPr>
            <a:spLocks noGrp="1"/>
          </p:cNvSpPr>
          <p:nvPr>
            <p:ph idx="1"/>
          </p:nvPr>
        </p:nvSpPr>
        <p:spPr>
          <a:xfrm>
            <a:off x="304800" y="1041402"/>
            <a:ext cx="8521700" cy="5194298"/>
          </a:xfrm>
        </p:spPr>
        <p:txBody>
          <a:bodyPr>
            <a:noAutofit/>
          </a:bodyPr>
          <a:lstStyle/>
          <a:p>
            <a:pPr marL="0" indent="0" algn="just">
              <a:buNone/>
            </a:pPr>
            <a:r>
              <a:rPr lang="en-US" sz="2200" b="1" dirty="0" err="1">
                <a:latin typeface="Times New Roman" panose="02020603050405020304" pitchFamily="18" charset="0"/>
                <a:cs typeface="Times New Roman" panose="02020603050405020304" pitchFamily="18" charset="0"/>
              </a:rPr>
              <a:t>Chương</a:t>
            </a:r>
            <a:r>
              <a:rPr lang="en-US" sz="2200" b="1" dirty="0">
                <a:latin typeface="Times New Roman" panose="02020603050405020304" pitchFamily="18" charset="0"/>
                <a:cs typeface="Times New Roman" panose="02020603050405020304" pitchFamily="18" charset="0"/>
              </a:rPr>
              <a:t> 1 </a:t>
            </a:r>
            <a:r>
              <a:rPr lang="en-US" sz="2200" b="1" dirty="0" err="1">
                <a:latin typeface="Times New Roman" panose="02020603050405020304" pitchFamily="18" charset="0"/>
                <a:cs typeface="Times New Roman" panose="02020603050405020304" pitchFamily="18" charset="0"/>
              </a:rPr>
              <a:t>Tổng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quan</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về</a:t>
            </a:r>
            <a:r>
              <a:rPr lang="en-US" sz="2200" b="1" dirty="0">
                <a:latin typeface="Times New Roman" panose="02020603050405020304" pitchFamily="18" charset="0"/>
                <a:cs typeface="Times New Roman" panose="02020603050405020304" pitchFamily="18" charset="0"/>
              </a:rPr>
              <a:t> an </a:t>
            </a:r>
            <a:r>
              <a:rPr lang="en-US" sz="2200" b="1" dirty="0" err="1">
                <a:latin typeface="Times New Roman" panose="02020603050405020304" pitchFamily="18" charset="0"/>
                <a:cs typeface="Times New Roman" panose="02020603050405020304" pitchFamily="18" charset="0"/>
              </a:rPr>
              <a:t>ninh</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mạng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và</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hệ</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thống</a:t>
            </a:r>
            <a:r>
              <a:rPr lang="en-US" sz="2200" b="1" dirty="0">
                <a:latin typeface="Times New Roman" panose="02020603050405020304" pitchFamily="18" charset="0"/>
                <a:cs typeface="Times New Roman" panose="02020603050405020304" pitchFamily="18" charset="0"/>
              </a:rPr>
              <a:t> ids</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bày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tổng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hình</a:t>
            </a:r>
            <a:r>
              <a:rPr lang="en-US" sz="2200" dirty="0">
                <a:latin typeface="Times New Roman" panose="02020603050405020304" pitchFamily="18" charset="0"/>
                <a:cs typeface="Times New Roman" panose="02020603050405020304" pitchFamily="18" charset="0"/>
              </a:rPr>
              <a:t> an </a:t>
            </a:r>
            <a:r>
              <a:rPr lang="en-US" sz="2200" dirty="0" err="1">
                <a:latin typeface="Times New Roman" panose="02020603050405020304" pitchFamily="18" charset="0"/>
                <a:cs typeface="Times New Roman" panose="02020603050405020304" pitchFamily="18" charset="0"/>
              </a:rPr>
              <a:t>ninh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nay </a:t>
            </a:r>
            <a:r>
              <a:rPr lang="en-US" sz="2200" dirty="0" err="1">
                <a:latin typeface="Times New Roman" panose="02020603050405020304" pitchFamily="18" charset="0"/>
                <a:cs typeface="Times New Roman" panose="02020603050405020304" pitchFamily="18" charset="0"/>
              </a:rPr>
              <a:t>tại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Việt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nam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giới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hệ</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thống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hóa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liên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tới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xâm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nhập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hệ</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thống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kỹ</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thuật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dò</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quét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phương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dò</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quét</a:t>
            </a:r>
            <a:r>
              <a:rPr lang="en-US" sz="2200" dirty="0">
                <a:latin typeface="Times New Roman" panose="02020603050405020304" pitchFamily="18" charset="0"/>
                <a:cs typeface="Times New Roman" panose="02020603050405020304" pitchFamily="18" charset="0"/>
              </a:rPr>
              <a:t>.</a:t>
            </a:r>
          </a:p>
          <a:p>
            <a:pPr marL="0" indent="0" algn="just">
              <a:buNone/>
            </a:pPr>
            <a:r>
              <a:rPr lang="en-US" sz="2200" b="1" dirty="0" err="1">
                <a:latin typeface="Times New Roman" panose="02020603050405020304" pitchFamily="18" charset="0"/>
                <a:cs typeface="Times New Roman" panose="02020603050405020304" pitchFamily="18" charset="0"/>
              </a:rPr>
              <a:t>Chương</a:t>
            </a:r>
            <a:r>
              <a:rPr lang="en-US" sz="2200" b="1" dirty="0">
                <a:latin typeface="Times New Roman" panose="02020603050405020304" pitchFamily="18" charset="0"/>
                <a:cs typeface="Times New Roman" panose="02020603050405020304" pitchFamily="18" charset="0"/>
              </a:rPr>
              <a:t> 2 </a:t>
            </a:r>
            <a:r>
              <a:rPr lang="en-US" sz="2200" b="1" dirty="0" err="1">
                <a:latin typeface="Times New Roman" panose="02020603050405020304" pitchFamily="18" charset="0"/>
                <a:cs typeface="Times New Roman" panose="02020603050405020304" pitchFamily="18" charset="0"/>
              </a:rPr>
              <a:t>Các</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giải</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thuật</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về</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học</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máy</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ứng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dụng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trong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phát</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hiện</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sớm</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tấn</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công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mạng</a:t>
            </a:r>
            <a:r>
              <a:rPr lang="en-US" sz="2200" b="1" dirty="0">
                <a:latin typeface="Times New Roman" panose="02020603050405020304" pitchFamily="18" charset="0"/>
                <a:cs typeface="Times New Roman" panose="02020603050405020304" pitchFamily="18" charset="0"/>
              </a:rPr>
              <a: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giải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thuật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máy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bài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toán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xâm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nhập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sâu</a:t>
            </a:r>
            <a:r>
              <a:rPr lang="en-US" sz="2200" dirty="0">
                <a:latin typeface="Times New Roman" panose="02020603050405020304" pitchFamily="18" charset="0"/>
                <a:cs typeface="Times New Roman" panose="02020603050405020304" pitchFamily="18" charset="0"/>
              </a:rPr>
              <a:t> Deep Belief Networks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dò</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quét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a:t>
            </a:r>
          </a:p>
          <a:p>
            <a:pPr marL="0" indent="0" algn="just">
              <a:buNone/>
            </a:pPr>
            <a:r>
              <a:rPr lang="en-US" sz="2200" b="1" dirty="0" err="1">
                <a:latin typeface="Times New Roman" panose="02020603050405020304" pitchFamily="18" charset="0"/>
                <a:cs typeface="Times New Roman" panose="02020603050405020304" pitchFamily="18" charset="0"/>
              </a:rPr>
              <a:t>Chương</a:t>
            </a:r>
            <a:r>
              <a:rPr lang="en-US" sz="2200" b="1" dirty="0">
                <a:latin typeface="Times New Roman" panose="02020603050405020304" pitchFamily="18" charset="0"/>
                <a:cs typeface="Times New Roman" panose="02020603050405020304" pitchFamily="18" charset="0"/>
              </a:rPr>
              <a:t> 3 </a:t>
            </a:r>
            <a:r>
              <a:rPr lang="en-US" sz="2200" b="1" dirty="0" err="1">
                <a:latin typeface="Times New Roman" panose="02020603050405020304" pitchFamily="18" charset="0"/>
                <a:cs typeface="Times New Roman" panose="02020603050405020304" pitchFamily="18" charset="0"/>
              </a:rPr>
              <a:t>Xây</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dựng</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mô</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hình</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phân</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tích</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và</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thử</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nghiệm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mô</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tả</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bộ</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dữ</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liệu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được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dụng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sớm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xây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dựng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mô</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nghiệm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dụng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ngôn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ngữ</a:t>
            </a:r>
            <a:r>
              <a:rPr lang="en-US" sz="2200" dirty="0">
                <a:latin typeface="Times New Roman" panose="02020603050405020304" pitchFamily="18" charset="0"/>
                <a:cs typeface="Times New Roman" panose="02020603050405020304" pitchFamily="18" charset="0"/>
              </a:rPr>
              <a:t> Python </a:t>
            </a:r>
            <a:r>
              <a:rPr lang="en-US" sz="2200" dirty="0" err="1">
                <a:latin typeface="Times New Roman" panose="02020603050405020304" pitchFamily="18" charset="0"/>
                <a:cs typeface="Times New Roman" panose="02020603050405020304" pitchFamily="18" charset="0"/>
              </a:rPr>
              <a:t>để</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cài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đặt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chương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nghiệm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thuật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toán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máy</a:t>
            </a:r>
            <a:r>
              <a:rPr lang="en-US" sz="2200" dirty="0">
                <a:latin typeface="Times New Roman" panose="02020603050405020304" pitchFamily="18" charset="0"/>
                <a:cs typeface="Times New Roman" panose="02020603050405020304" pitchFamily="18" charset="0"/>
              </a:rPr>
              <a:t> (</a:t>
            </a:r>
            <a:r>
              <a:rPr lang="en-US" sz="2200" i="1" dirty="0">
                <a:latin typeface="Times New Roman" panose="02020603050405020304" pitchFamily="18" charset="0"/>
                <a:cs typeface="Times New Roman" panose="02020603050405020304" pitchFamily="18" charset="0"/>
              </a:rPr>
              <a:t>Machine Learning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sâu</a:t>
            </a:r>
            <a:r>
              <a:rPr lang="en-US" sz="2200" dirty="0">
                <a:latin typeface="Times New Roman" panose="02020603050405020304" pitchFamily="18" charset="0"/>
                <a:cs typeface="Times New Roman" panose="02020603050405020304" pitchFamily="18" charset="0"/>
              </a:rPr>
              <a:t> (</a:t>
            </a:r>
            <a:r>
              <a:rPr lang="en-US" sz="2200" i="1" dirty="0">
                <a:latin typeface="Times New Roman" panose="02020603050405020304" pitchFamily="18" charset="0"/>
                <a:cs typeface="Times New Roman" panose="02020603050405020304" pitchFamily="18" charset="0"/>
              </a:rPr>
              <a:t>Deep learning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dụng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việc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nhận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Sau </a:t>
            </a:r>
            <a:r>
              <a:rPr lang="en-US" sz="2200" dirty="0" err="1">
                <a:latin typeface="Times New Roman" panose="02020603050405020304" pitchFamily="18" charset="0"/>
                <a:cs typeface="Times New Roman" panose="02020603050405020304" pitchFamily="18" charset="0"/>
              </a:rPr>
              <a:t>khi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nghiệm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sẽ</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đưa</a:t>
            </a:r>
            <a:r>
              <a:rPr lang="en-US" sz="2200" dirty="0">
                <a:latin typeface="Times New Roman" panose="02020603050405020304" pitchFamily="18" charset="0"/>
                <a:cs typeface="Times New Roman" panose="02020603050405020304" pitchFamily="18" charset="0"/>
              </a:rPr>
              <a:t> ra </a:t>
            </a:r>
            <a:r>
              <a:rPr lang="en-US" sz="2200" dirty="0" err="1">
                <a:latin typeface="Times New Roman" panose="02020603050405020304" pitchFamily="18" charset="0"/>
                <a:cs typeface="Times New Roman" panose="02020603050405020304" pitchFamily="18" charset="0"/>
              </a:rPr>
              <a:t>nhận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xét</a:t>
            </a:r>
            <a:r>
              <a:rPr lang="en-US" sz="2200" dirty="0">
                <a:latin typeface="Times New Roman" panose="02020603050405020304" pitchFamily="18" charset="0"/>
                <a:cs typeface="Times New Roman" panose="02020603050405020304" pitchFamily="18" charset="0"/>
              </a:rPr>
              <a:t>, so </a:t>
            </a:r>
            <a:r>
              <a:rPr lang="en-US" sz="2200" dirty="0" err="1">
                <a:latin typeface="Times New Roman" panose="02020603050405020304" pitchFamily="18" charset="0"/>
                <a:cs typeface="Times New Roman" panose="02020603050405020304" pitchFamily="18" charset="0"/>
              </a:rPr>
              <a:t>sánh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đánh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giá</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kết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quả</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dụng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phương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sâu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nghiên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cứu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kỹ</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thuật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học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máy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sớm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tấn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a:t>
            </a:r>
          </a:p>
          <a:p>
            <a:pPr marL="0" indent="0" algn="just">
              <a:buNone/>
            </a:pPr>
            <a:endParaRPr lang="en-US" sz="1700" dirty="0">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E1A44A9B-3622-4871-84B0-332224165855}"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68511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30</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69416B9-E5D9-4464-88E6-D21066E9145C}"/>
              </a:ext>
            </a:extLst>
          </p:cNvPr>
          <p:cNvSpPr txBox="1"/>
          <p:nvPr/>
        </p:nvSpPr>
        <p:spPr>
          <a:xfrm>
            <a:off x="79513" y="1063998"/>
            <a:ext cx="9241467" cy="523220"/>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So </a:t>
            </a:r>
            <a:r>
              <a:rPr lang="en-US" sz="2800" b="1" dirty="0" err="1">
                <a:latin typeface="Times New Roman" panose="02020603050405020304" pitchFamily="18" charset="0"/>
                <a:cs typeface="Times New Roman" panose="02020603050405020304" pitchFamily="18" charset="0"/>
              </a:rPr>
              <a:t>sánh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4 </a:t>
            </a:r>
            <a:r>
              <a:rPr lang="en-US" sz="2800" b="1" dirty="0" err="1">
                <a:latin typeface="Times New Roman" panose="02020603050405020304" pitchFamily="18" charset="0"/>
                <a:cs typeface="Times New Roman" panose="02020603050405020304" pitchFamily="18" charset="0"/>
              </a:rPr>
              <a:t>tấn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dò</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quét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tt</a:t>
            </a:r>
            <a:r>
              <a:rPr lang="en-US" sz="2800" b="1" dirty="0">
                <a:latin typeface="Times New Roman" panose="02020603050405020304" pitchFamily="18" charset="0"/>
                <a:cs typeface="Times New Roman" panose="02020603050405020304" pitchFamily="18" charset="0"/>
              </a:rPr>
              <a:t>)</a:t>
            </a:r>
          </a:p>
        </p:txBody>
      </p:sp>
      <p:graphicFrame>
        <p:nvGraphicFramePr>
          <p:cNvPr id="8" name="Table 7">
            <a:extLst>
              <a:ext uri="{FF2B5EF4-FFF2-40B4-BE49-F238E27FC236}">
                <a16:creationId xmlns:a16="http://schemas.microsoft.com/office/drawing/2014/main" id="{CD3885C1-686C-472F-AE76-4E5A1DE2B6D4}"/>
              </a:ext>
            </a:extLst>
          </p:cNvPr>
          <p:cNvGraphicFramePr>
            <a:graphicFrameLocks noGrp="1"/>
          </p:cNvGraphicFramePr>
          <p:nvPr>
            <p:extLst>
              <p:ext uri="{D42A27DB-BD31-4B8C-83A1-F6EECF244321}">
                <p14:modId xmlns:p14="http://schemas.microsoft.com/office/powerpoint/2010/main" val="3511556105"/>
              </p:ext>
            </p:extLst>
          </p:nvPr>
        </p:nvGraphicFramePr>
        <p:xfrm>
          <a:off x="690746" y="1943257"/>
          <a:ext cx="8037618" cy="4023360"/>
        </p:xfrm>
        <a:graphic>
          <a:graphicData uri="http://schemas.openxmlformats.org/drawingml/2006/table">
            <a:tbl>
              <a:tblPr firstRow="1" bandRow="1">
                <a:tableStyleId>{5C22544A-7EE6-4342-B048-85BDC9FD1C3A}</a:tableStyleId>
              </a:tblPr>
              <a:tblGrid>
                <a:gridCol w="1339603">
                  <a:extLst>
                    <a:ext uri="{9D8B030D-6E8A-4147-A177-3AD203B41FA5}">
                      <a16:colId xmlns:a16="http://schemas.microsoft.com/office/drawing/2014/main" val="1247730253"/>
                    </a:ext>
                  </a:extLst>
                </a:gridCol>
                <a:gridCol w="1339603">
                  <a:extLst>
                    <a:ext uri="{9D8B030D-6E8A-4147-A177-3AD203B41FA5}">
                      <a16:colId xmlns:a16="http://schemas.microsoft.com/office/drawing/2014/main" val="3681909101"/>
                    </a:ext>
                  </a:extLst>
                </a:gridCol>
                <a:gridCol w="1339603">
                  <a:extLst>
                    <a:ext uri="{9D8B030D-6E8A-4147-A177-3AD203B41FA5}">
                      <a16:colId xmlns:a16="http://schemas.microsoft.com/office/drawing/2014/main" val="2310189108"/>
                    </a:ext>
                  </a:extLst>
                </a:gridCol>
                <a:gridCol w="1339603">
                  <a:extLst>
                    <a:ext uri="{9D8B030D-6E8A-4147-A177-3AD203B41FA5}">
                      <a16:colId xmlns:a16="http://schemas.microsoft.com/office/drawing/2014/main" val="2486394897"/>
                    </a:ext>
                  </a:extLst>
                </a:gridCol>
                <a:gridCol w="1339603">
                  <a:extLst>
                    <a:ext uri="{9D8B030D-6E8A-4147-A177-3AD203B41FA5}">
                      <a16:colId xmlns:a16="http://schemas.microsoft.com/office/drawing/2014/main" val="1061238143"/>
                    </a:ext>
                  </a:extLst>
                </a:gridCol>
                <a:gridCol w="1339603">
                  <a:extLst>
                    <a:ext uri="{9D8B030D-6E8A-4147-A177-3AD203B41FA5}">
                      <a16:colId xmlns:a16="http://schemas.microsoft.com/office/drawing/2014/main" val="147739321"/>
                    </a:ext>
                  </a:extLst>
                </a:gridCol>
              </a:tblGrid>
              <a:tr h="362504">
                <a:tc rowSpan="2">
                  <a:txBody>
                    <a:bodyPr/>
                    <a:lstStyle/>
                    <a:p>
                      <a:pPr algn="ctr"/>
                      <a:r>
                        <a:rPr lang="en-US">
                          <a:latin typeface="Times New Roman" panose="02020603050405020304" pitchFamily="18" charset="0"/>
                          <a:cs typeface="Times New Roman" panose="02020603050405020304" pitchFamily="18" charset="0"/>
                        </a:rPr>
                        <a:t>Bộ phân loại</a:t>
                      </a:r>
                    </a:p>
                  </a:txBody>
                  <a:tcPr anchor="ctr"/>
                </a:tc>
                <a:tc rowSpan="2">
                  <a:txBody>
                    <a:bodyPr/>
                    <a:lstStyle/>
                    <a:p>
                      <a:pPr algn="ctr"/>
                      <a:r>
                        <a:rPr lang="en-US">
                          <a:latin typeface="Times New Roman" panose="02020603050405020304" pitchFamily="18" charset="0"/>
                          <a:cs typeface="Times New Roman" panose="02020603050405020304" pitchFamily="18" charset="0"/>
                        </a:rPr>
                        <a:t>Độ đo (%)</a:t>
                      </a:r>
                    </a:p>
                  </a:txBody>
                  <a:tcPr anchor="ctr"/>
                </a:tc>
                <a:tc gridSpan="4">
                  <a:txBody>
                    <a:bodyPr/>
                    <a:lstStyle/>
                    <a:p>
                      <a:pPr algn="ctr"/>
                      <a:r>
                        <a:rPr lang="en-US">
                          <a:latin typeface="Times New Roman" panose="02020603050405020304" pitchFamily="18" charset="0"/>
                          <a:cs typeface="Times New Roman" panose="02020603050405020304" pitchFamily="18" charset="0"/>
                        </a:rPr>
                        <a:t>Dạng tấn công</a:t>
                      </a:r>
                    </a:p>
                  </a:txBody>
                  <a:tcPr anchor="ctr"/>
                </a:tc>
                <a:tc hMerge="1">
                  <a:txBody>
                    <a:bodyPr/>
                    <a:lstStyle/>
                    <a:p>
                      <a:pPr algn="ctr"/>
                      <a:endParaRPr lang="en-US"/>
                    </a:p>
                  </a:txBody>
                  <a:tcPr anchor="ctr"/>
                </a:tc>
                <a:tc hMerge="1">
                  <a:txBody>
                    <a:bodyPr/>
                    <a:lstStyle/>
                    <a:p>
                      <a:pPr algn="ctr"/>
                      <a:endParaRPr lang="en-US"/>
                    </a:p>
                  </a:txBody>
                  <a:tcPr anchor="ctr"/>
                </a:tc>
                <a:tc hMerge="1">
                  <a:txBody>
                    <a:bodyPr/>
                    <a:lstStyle/>
                    <a:p>
                      <a:pPr algn="ctr"/>
                      <a:endParaRPr lang="en-US"/>
                    </a:p>
                  </a:txBody>
                  <a:tcPr anchor="ctr"/>
                </a:tc>
                <a:extLst>
                  <a:ext uri="{0D108BD9-81ED-4DB2-BD59-A6C34878D82A}">
                    <a16:rowId xmlns:a16="http://schemas.microsoft.com/office/drawing/2014/main" val="1975727218"/>
                  </a:ext>
                </a:extLst>
              </a:tr>
              <a:tr h="362504">
                <a:tc vMerge="1">
                  <a:txBody>
                    <a:bodyPr/>
                    <a:lstStyle/>
                    <a:p>
                      <a:endParaRPr lang="en-US"/>
                    </a:p>
                  </a:txBody>
                  <a:tcPr/>
                </a:tc>
                <a:tc vMerge="1">
                  <a:txBody>
                    <a:bodyPr/>
                    <a:lstStyle/>
                    <a:p>
                      <a:endParaRPr lang="en-US"/>
                    </a:p>
                  </a:txBody>
                  <a:tcPr/>
                </a:tc>
                <a:tc>
                  <a:txBody>
                    <a:bodyPr/>
                    <a:lstStyle/>
                    <a:p>
                      <a:pPr algn="ctr"/>
                      <a:r>
                        <a:rPr lang="en-US">
                          <a:latin typeface="Times New Roman" panose="02020603050405020304" pitchFamily="18" charset="0"/>
                          <a:cs typeface="Times New Roman" panose="02020603050405020304" pitchFamily="18" charset="0"/>
                        </a:rPr>
                        <a:t>ipsweep</a:t>
                      </a:r>
                    </a:p>
                  </a:txBody>
                  <a:tcPr anchor="ctr"/>
                </a:tc>
                <a:tc>
                  <a:txBody>
                    <a:bodyPr/>
                    <a:lstStyle/>
                    <a:p>
                      <a:pPr algn="ctr"/>
                      <a:r>
                        <a:rPr lang="en-US">
                          <a:latin typeface="Times New Roman" panose="02020603050405020304" pitchFamily="18" charset="0"/>
                          <a:cs typeface="Times New Roman" panose="02020603050405020304" pitchFamily="18" charset="0"/>
                        </a:rPr>
                        <a:t>nmap</a:t>
                      </a:r>
                    </a:p>
                  </a:txBody>
                  <a:tcPr anchor="ctr"/>
                </a:tc>
                <a:tc>
                  <a:txBody>
                    <a:bodyPr/>
                    <a:lstStyle/>
                    <a:p>
                      <a:pPr algn="ctr"/>
                      <a:r>
                        <a:rPr lang="en-US">
                          <a:latin typeface="Times New Roman" panose="02020603050405020304" pitchFamily="18" charset="0"/>
                          <a:cs typeface="Times New Roman" panose="02020603050405020304" pitchFamily="18" charset="0"/>
                        </a:rPr>
                        <a:t>port sweep</a:t>
                      </a:r>
                    </a:p>
                  </a:txBody>
                  <a:tcPr anchor="ctr"/>
                </a:tc>
                <a:tc>
                  <a:txBody>
                    <a:bodyPr/>
                    <a:lstStyle/>
                    <a:p>
                      <a:pPr algn="ctr"/>
                      <a:r>
                        <a:rPr lang="en-US">
                          <a:latin typeface="Times New Roman" panose="02020603050405020304" pitchFamily="18" charset="0"/>
                          <a:cs typeface="Times New Roman" panose="02020603050405020304" pitchFamily="18" charset="0"/>
                        </a:rPr>
                        <a:t>satan</a:t>
                      </a:r>
                    </a:p>
                  </a:txBody>
                  <a:tcPr anchor="ctr"/>
                </a:tc>
                <a:extLst>
                  <a:ext uri="{0D108BD9-81ED-4DB2-BD59-A6C34878D82A}">
                    <a16:rowId xmlns:a16="http://schemas.microsoft.com/office/drawing/2014/main" val="1642451396"/>
                  </a:ext>
                </a:extLst>
              </a:tr>
              <a:tr h="362504">
                <a:tc rowSpan="3">
                  <a:txBody>
                    <a:bodyPr/>
                    <a:lstStyle/>
                    <a:p>
                      <a:pPr algn="ctr"/>
                      <a:r>
                        <a:rPr lang="en-US">
                          <a:latin typeface="Times New Roman" panose="02020603050405020304" pitchFamily="18" charset="0"/>
                          <a:cs typeface="Times New Roman" panose="02020603050405020304" pitchFamily="18" charset="0"/>
                        </a:rPr>
                        <a:t>Random Forest</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85.06</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20344268"/>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80.19</a:t>
                      </a:r>
                    </a:p>
                  </a:txBody>
                  <a:tcPr anchor="ctr"/>
                </a:tc>
                <a:tc>
                  <a:txBody>
                    <a:bodyPr/>
                    <a:lstStyle/>
                    <a:p>
                      <a:pPr algn="ctr"/>
                      <a:r>
                        <a:rPr lang="en-US">
                          <a:latin typeface="Times New Roman" panose="02020603050405020304" pitchFamily="18" charset="0"/>
                          <a:cs typeface="Times New Roman" panose="02020603050405020304" pitchFamily="18" charset="0"/>
                        </a:rPr>
                        <a:t>84.29</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37573545"/>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99.53</a:t>
                      </a:r>
                    </a:p>
                  </a:txBody>
                  <a:tcPr anchor="ctr"/>
                </a:tc>
                <a:tc>
                  <a:txBody>
                    <a:bodyPr/>
                    <a:lstStyle/>
                    <a:p>
                      <a:pPr algn="ctr"/>
                      <a:r>
                        <a:rPr lang="en-US">
                          <a:latin typeface="Times New Roman" panose="02020603050405020304" pitchFamily="18" charset="0"/>
                          <a:cs typeface="Times New Roman" panose="02020603050405020304" pitchFamily="18" charset="0"/>
                        </a:rPr>
                        <a:t>99.89</a:t>
                      </a:r>
                    </a:p>
                  </a:txBody>
                  <a:tcPr anchor="ctr"/>
                </a:tc>
                <a:tc>
                  <a:txBody>
                    <a:bodyPr/>
                    <a:lstStyle/>
                    <a:p>
                      <a:pPr algn="ctr"/>
                      <a:r>
                        <a:rPr lang="en-US">
                          <a:latin typeface="Times New Roman" panose="02020603050405020304" pitchFamily="18" charset="0"/>
                          <a:cs typeface="Times New Roman" panose="02020603050405020304" pitchFamily="18" charset="0"/>
                        </a:rPr>
                        <a:t>2.07</a:t>
                      </a:r>
                    </a:p>
                  </a:txBody>
                  <a:tcPr anchor="ctr"/>
                </a:tc>
                <a:tc>
                  <a:txBody>
                    <a:bodyPr/>
                    <a:lstStyle/>
                    <a:p>
                      <a:pPr algn="ctr"/>
                      <a:r>
                        <a:rPr lang="en-US">
                          <a:latin typeface="Times New Roman" panose="02020603050405020304" pitchFamily="18" charset="0"/>
                          <a:cs typeface="Times New Roman" panose="02020603050405020304" pitchFamily="18" charset="0"/>
                        </a:rPr>
                        <a:t>64.37</a:t>
                      </a:r>
                    </a:p>
                  </a:txBody>
                  <a:tcPr anchor="ctr"/>
                </a:tc>
                <a:extLst>
                  <a:ext uri="{0D108BD9-81ED-4DB2-BD59-A6C34878D82A}">
                    <a16:rowId xmlns:a16="http://schemas.microsoft.com/office/drawing/2014/main" val="552480300"/>
                  </a:ext>
                </a:extLst>
              </a:tr>
              <a:tr h="362504">
                <a:tc rowSpan="3">
                  <a:txBody>
                    <a:bodyPr/>
                    <a:lstStyle/>
                    <a:p>
                      <a:pPr algn="ctr"/>
                      <a:r>
                        <a:rPr lang="en-US">
                          <a:latin typeface="Times New Roman" panose="02020603050405020304" pitchFamily="18" charset="0"/>
                          <a:cs typeface="Times New Roman" panose="02020603050405020304" pitchFamily="18" charset="0"/>
                        </a:rPr>
                        <a:t>MLP kết hợp lọc đặc tr</a:t>
                      </a:r>
                      <a:r>
                        <a:rPr lang="vi-VN">
                          <a:latin typeface="Times New Roman" panose="02020603050405020304" pitchFamily="18" charset="0"/>
                          <a:cs typeface="Times New Roman" panose="02020603050405020304" pitchFamily="18" charset="0"/>
                        </a:rPr>
                        <a:t>ư</a:t>
                      </a:r>
                      <a:r>
                        <a:rPr lang="en-US">
                          <a:latin typeface="Times New Roman" panose="02020603050405020304" pitchFamily="18" charset="0"/>
                          <a:cs typeface="Times New Roman" panose="02020603050405020304" pitchFamily="18" charset="0"/>
                        </a:rPr>
                        <a:t>ng</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a:latin typeface="Times New Roman" panose="02020603050405020304" pitchFamily="18" charset="0"/>
                          <a:cs typeface="Times New Roman" panose="02020603050405020304" pitchFamily="18" charset="0"/>
                        </a:rPr>
                        <a:t>99.44</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4857158"/>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99.53</a:t>
                      </a:r>
                    </a:p>
                  </a:txBody>
                  <a:tcPr anchor="ctr"/>
                </a:tc>
                <a:tc>
                  <a:txBody>
                    <a:bodyPr/>
                    <a:lstStyle/>
                    <a:p>
                      <a:pPr algn="ctr"/>
                      <a:r>
                        <a:rPr lang="en-US">
                          <a:latin typeface="Times New Roman" panose="02020603050405020304" pitchFamily="18" charset="0"/>
                          <a:cs typeface="Times New Roman" panose="02020603050405020304" pitchFamily="18" charset="0"/>
                        </a:rPr>
                        <a:t>99.77</a:t>
                      </a:r>
                    </a:p>
                  </a:txBody>
                  <a:tcPr anchor="ctr"/>
                </a:tc>
                <a:tc>
                  <a:txBody>
                    <a:bodyPr/>
                    <a:lstStyle/>
                    <a:p>
                      <a:pPr algn="ctr"/>
                      <a:r>
                        <a:rPr lang="en-US">
                          <a:latin typeface="Times New Roman" panose="02020603050405020304" pitchFamily="18" charset="0"/>
                          <a:cs typeface="Times New Roman" panose="02020603050405020304" pitchFamily="18" charset="0"/>
                        </a:rPr>
                        <a:t>95.92</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4277829064"/>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98.59</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97.24</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935096893"/>
                  </a:ext>
                </a:extLst>
              </a:tr>
              <a:tr h="362504">
                <a:tc rowSpan="3">
                  <a:txBody>
                    <a:bodyPr/>
                    <a:lstStyle/>
                    <a:p>
                      <a:pPr algn="ctr"/>
                      <a:r>
                        <a:rPr lang="en-US">
                          <a:latin typeface="Times New Roman" panose="02020603050405020304" pitchFamily="18" charset="0"/>
                          <a:cs typeface="Times New Roman" panose="02020603050405020304" pitchFamily="18" charset="0"/>
                        </a:rPr>
                        <a:t>DBN</a:t>
                      </a:r>
                    </a:p>
                  </a:txBody>
                  <a:tcPr anchor="ctr"/>
                </a:tc>
                <a:tc>
                  <a:txBody>
                    <a:bodyPr/>
                    <a:lstStyle/>
                    <a:p>
                      <a:pPr algn="ctr"/>
                      <a:r>
                        <a:rPr lang="en-US">
                          <a:latin typeface="Times New Roman" panose="02020603050405020304" pitchFamily="18" charset="0"/>
                          <a:cs typeface="Times New Roman" panose="02020603050405020304" pitchFamily="18" charset="0"/>
                        </a:rPr>
                        <a:t>acc</a:t>
                      </a:r>
                    </a:p>
                  </a:txBody>
                  <a:tcPr anchor="ctr"/>
                </a:tc>
                <a:tc gridSpan="4">
                  <a:txBody>
                    <a:bodyPr/>
                    <a:lstStyle/>
                    <a:p>
                      <a:pPr algn="ctr"/>
                      <a:r>
                        <a:rPr lang="en-US" b="1">
                          <a:latin typeface="Times New Roman" panose="02020603050405020304" pitchFamily="18" charset="0"/>
                          <a:cs typeface="Times New Roman" panose="02020603050405020304" pitchFamily="18" charset="0"/>
                        </a:rPr>
                        <a:t>99.64</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3362701"/>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π</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99.29</a:t>
                      </a: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99.36</a:t>
                      </a:r>
                    </a:p>
                  </a:txBody>
                  <a:tcPr anchor="ctr"/>
                </a:tc>
                <a:tc>
                  <a:txBody>
                    <a:bodyPr/>
                    <a:lstStyle/>
                    <a:p>
                      <a:pPr algn="ctr"/>
                      <a:r>
                        <a:rPr lang="en-US">
                          <a:latin typeface="Times New Roman" panose="02020603050405020304" pitchFamily="18" charset="0"/>
                          <a:cs typeface="Times New Roman" panose="02020603050405020304" pitchFamily="18" charset="0"/>
                        </a:rPr>
                        <a:t>99.73</a:t>
                      </a:r>
                    </a:p>
                  </a:txBody>
                  <a:tcPr anchor="ctr"/>
                </a:tc>
                <a:extLst>
                  <a:ext uri="{0D108BD9-81ED-4DB2-BD59-A6C34878D82A}">
                    <a16:rowId xmlns:a16="http://schemas.microsoft.com/office/drawing/2014/main" val="1846306063"/>
                  </a:ext>
                </a:extLst>
              </a:tr>
              <a:tr h="362504">
                <a:tc vMerge="1">
                  <a:txBody>
                    <a:bodyPr/>
                    <a:lstStyle/>
                    <a:p>
                      <a:endParaRPr lang="en-US"/>
                    </a:p>
                  </a:txBody>
                  <a:tcPr/>
                </a:tc>
                <a:tc>
                  <a:txBody>
                    <a:bodyPr/>
                    <a:lstStyle/>
                    <a:p>
                      <a:pPr algn="ctr"/>
                      <a:r>
                        <a:rPr lang="el-GR">
                          <a:latin typeface="Times New Roman" panose="02020603050405020304" pitchFamily="18" charset="0"/>
                          <a:cs typeface="Times New Roman" panose="02020603050405020304" pitchFamily="18" charset="0"/>
                        </a:rPr>
                        <a:t>ρ</a:t>
                      </a:r>
                      <a:endParaRPr lang="en-US">
                        <a:latin typeface="Times New Roman" panose="02020603050405020304" pitchFamily="18" charset="0"/>
                        <a:cs typeface="Times New Roman" panose="02020603050405020304" pitchFamily="18" charset="0"/>
                      </a:endParaRPr>
                    </a:p>
                  </a:txBody>
                  <a:tcPr anchor="ctr"/>
                </a:tc>
                <a:tc>
                  <a:txBody>
                    <a:bodyPr/>
                    <a:lstStyle/>
                    <a:p>
                      <a:pPr algn="ctr"/>
                      <a:r>
                        <a:rPr lang="en-US">
                          <a:latin typeface="Times New Roman" panose="02020603050405020304" pitchFamily="18" charset="0"/>
                          <a:cs typeface="Times New Roman" panose="02020603050405020304" pitchFamily="18" charset="0"/>
                        </a:rPr>
                        <a:t>100</a:t>
                      </a:r>
                    </a:p>
                  </a:txBody>
                  <a:tcPr anchor="ctr"/>
                </a:tc>
                <a:tc>
                  <a:txBody>
                    <a:bodyPr/>
                    <a:lstStyle/>
                    <a:p>
                      <a:pPr algn="ctr"/>
                      <a:r>
                        <a:rPr lang="en-US">
                          <a:latin typeface="Times New Roman" panose="02020603050405020304" pitchFamily="18" charset="0"/>
                          <a:cs typeface="Times New Roman" panose="02020603050405020304" pitchFamily="18" charset="0"/>
                        </a:rPr>
                        <a:t>98.65</a:t>
                      </a:r>
                    </a:p>
                  </a:txBody>
                  <a:tcPr anchor="ctr"/>
                </a:tc>
                <a:tc>
                  <a:txBody>
                    <a:bodyPr/>
                    <a:lstStyle/>
                    <a:p>
                      <a:pPr algn="ctr"/>
                      <a:r>
                        <a:rPr lang="en-US">
                          <a:latin typeface="Times New Roman" panose="02020603050405020304" pitchFamily="18" charset="0"/>
                          <a:cs typeface="Times New Roman" panose="02020603050405020304" pitchFamily="18" charset="0"/>
                        </a:rPr>
                        <a:t>99.36</a:t>
                      </a:r>
                    </a:p>
                  </a:txBody>
                  <a:tcPr anchor="ctr"/>
                </a:tc>
                <a:tc>
                  <a:txBody>
                    <a:bodyPr/>
                    <a:lstStyle/>
                    <a:p>
                      <a:pPr algn="ctr"/>
                      <a:r>
                        <a:rPr lang="en-US">
                          <a:latin typeface="Times New Roman" panose="02020603050405020304" pitchFamily="18" charset="0"/>
                          <a:cs typeface="Times New Roman" panose="02020603050405020304" pitchFamily="18" charset="0"/>
                        </a:rPr>
                        <a:t>99.73</a:t>
                      </a:r>
                    </a:p>
                  </a:txBody>
                  <a:tcPr anchor="ctr"/>
                </a:tc>
                <a:extLst>
                  <a:ext uri="{0D108BD9-81ED-4DB2-BD59-A6C34878D82A}">
                    <a16:rowId xmlns:a16="http://schemas.microsoft.com/office/drawing/2014/main" val="1415393067"/>
                  </a:ext>
                </a:extLst>
              </a:tr>
            </a:tbl>
          </a:graphicData>
        </a:graphic>
      </p:graphicFrame>
    </p:spTree>
    <p:extLst>
      <p:ext uri="{BB962C8B-B14F-4D97-AF65-F5344CB8AC3E}">
        <p14:creationId xmlns:p14="http://schemas.microsoft.com/office/powerpoint/2010/main" val="1985308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Thử nghiệm và kết quả</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31</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69416B9-E5D9-4464-88E6-D21066E9145C}"/>
              </a:ext>
            </a:extLst>
          </p:cNvPr>
          <p:cNvSpPr txBox="1"/>
          <p:nvPr/>
        </p:nvSpPr>
        <p:spPr>
          <a:xfrm>
            <a:off x="410533" y="1183891"/>
            <a:ext cx="8232022" cy="584775"/>
          </a:xfrm>
          <a:prstGeom prst="rect">
            <a:avLst/>
          </a:prstGeom>
          <a:noFill/>
        </p:spPr>
        <p:txBody>
          <a:bodyPr wrap="square" rtlCol="0">
            <a:spAutoFit/>
          </a:bodyPr>
          <a:lstStyle/>
          <a:p>
            <a:pPr algn="ctr"/>
            <a:r>
              <a:rPr lang="en-US" sz="3200" b="1" dirty="0">
                <a:latin typeface="Times New Roman" panose="02020603050405020304" pitchFamily="18" charset="0"/>
                <a:cs typeface="Times New Roman" panose="02020603050405020304" pitchFamily="18" charset="0"/>
              </a:rPr>
              <a:t>So </a:t>
            </a:r>
            <a:r>
              <a:rPr lang="en-US" sz="3200" b="1" dirty="0" err="1">
                <a:latin typeface="Times New Roman" panose="02020603050405020304" pitchFamily="18" charset="0"/>
                <a:cs typeface="Times New Roman" panose="02020603050405020304" pitchFamily="18" charset="0"/>
              </a:rPr>
              <a:t>sánh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kết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quả</a:t>
            </a:r>
            <a:r>
              <a:rPr lang="en-US" sz="3200" b="1" dirty="0">
                <a:latin typeface="Times New Roman" panose="02020603050405020304" pitchFamily="18" charset="0"/>
                <a:cs typeface="Times New Roman" panose="02020603050405020304" pitchFamily="18" charset="0"/>
              </a:rPr>
              <a:t> TPR </a:t>
            </a:r>
            <a:r>
              <a:rPr lang="en-US" sz="3200" b="1" dirty="0" err="1">
                <a:latin typeface="Times New Roman" panose="02020603050405020304" pitchFamily="18" charset="0"/>
                <a:cs typeface="Times New Roman" panose="02020603050405020304" pitchFamily="18" charset="0"/>
              </a:rPr>
              <a:t>và</a:t>
            </a:r>
            <a:r>
              <a:rPr lang="en-US" sz="3200" b="1" dirty="0">
                <a:latin typeface="Times New Roman" panose="02020603050405020304" pitchFamily="18" charset="0"/>
                <a:cs typeface="Times New Roman" panose="02020603050405020304" pitchFamily="18" charset="0"/>
              </a:rPr>
              <a:t> FAR – UNSW-NB15</a:t>
            </a:r>
          </a:p>
        </p:txBody>
      </p:sp>
      <p:graphicFrame>
        <p:nvGraphicFramePr>
          <p:cNvPr id="8" name="Table 7">
            <a:extLst>
              <a:ext uri="{FF2B5EF4-FFF2-40B4-BE49-F238E27FC236}">
                <a16:creationId xmlns:a16="http://schemas.microsoft.com/office/drawing/2014/main" id="{6B6D7EB1-F915-4097-B688-6A4FE328FFDC}"/>
              </a:ext>
            </a:extLst>
          </p:cNvPr>
          <p:cNvGraphicFramePr>
            <a:graphicFrameLocks noGrp="1"/>
          </p:cNvGraphicFramePr>
          <p:nvPr>
            <p:extLst>
              <p:ext uri="{D42A27DB-BD31-4B8C-83A1-F6EECF244321}">
                <p14:modId xmlns:p14="http://schemas.microsoft.com/office/powerpoint/2010/main" val="1229635574"/>
              </p:ext>
            </p:extLst>
          </p:nvPr>
        </p:nvGraphicFramePr>
        <p:xfrm>
          <a:off x="690747" y="2193595"/>
          <a:ext cx="7762506" cy="3578760"/>
        </p:xfrm>
        <a:graphic>
          <a:graphicData uri="http://schemas.openxmlformats.org/drawingml/2006/table">
            <a:tbl>
              <a:tblPr firstRow="1" bandRow="1">
                <a:tableStyleId>{5C22544A-7EE6-4342-B048-85BDC9FD1C3A}</a:tableStyleId>
              </a:tblPr>
              <a:tblGrid>
                <a:gridCol w="3228110">
                  <a:extLst>
                    <a:ext uri="{9D8B030D-6E8A-4147-A177-3AD203B41FA5}">
                      <a16:colId xmlns:a16="http://schemas.microsoft.com/office/drawing/2014/main" val="2863674307"/>
                    </a:ext>
                  </a:extLst>
                </a:gridCol>
                <a:gridCol w="2303813">
                  <a:extLst>
                    <a:ext uri="{9D8B030D-6E8A-4147-A177-3AD203B41FA5}">
                      <a16:colId xmlns:a16="http://schemas.microsoft.com/office/drawing/2014/main" val="3255760937"/>
                    </a:ext>
                  </a:extLst>
                </a:gridCol>
                <a:gridCol w="2230583">
                  <a:extLst>
                    <a:ext uri="{9D8B030D-6E8A-4147-A177-3AD203B41FA5}">
                      <a16:colId xmlns:a16="http://schemas.microsoft.com/office/drawing/2014/main" val="3831584033"/>
                    </a:ext>
                  </a:extLst>
                </a:gridCol>
              </a:tblGrid>
              <a:tr h="894690">
                <a:tc>
                  <a:txBody>
                    <a:bodyPr/>
                    <a:lstStyle/>
                    <a:p>
                      <a:pPr algn="ctr"/>
                      <a:r>
                        <a:rPr lang="en-US" sz="3200">
                          <a:latin typeface="Times New Roman" panose="02020603050405020304" pitchFamily="18" charset="0"/>
                          <a:cs typeface="Times New Roman" panose="02020603050405020304" pitchFamily="18" charset="0"/>
                        </a:rPr>
                        <a:t>THUẬT TOÁN</a:t>
                      </a:r>
                    </a:p>
                  </a:txBody>
                  <a:tcPr anchor="ctr"/>
                </a:tc>
                <a:tc>
                  <a:txBody>
                    <a:bodyPr/>
                    <a:lstStyle/>
                    <a:p>
                      <a:pPr algn="ctr"/>
                      <a:r>
                        <a:rPr lang="en-US" sz="3200">
                          <a:latin typeface="Times New Roman" panose="02020603050405020304" pitchFamily="18" charset="0"/>
                          <a:cs typeface="Times New Roman" panose="02020603050405020304" pitchFamily="18" charset="0"/>
                        </a:rPr>
                        <a:t>TPR (%)</a:t>
                      </a:r>
                    </a:p>
                  </a:txBody>
                  <a:tcPr anchor="ctr"/>
                </a:tc>
                <a:tc>
                  <a:txBody>
                    <a:bodyPr/>
                    <a:lstStyle/>
                    <a:p>
                      <a:pPr algn="ctr"/>
                      <a:r>
                        <a:rPr lang="en-US" sz="3200">
                          <a:latin typeface="Times New Roman" panose="02020603050405020304" pitchFamily="18" charset="0"/>
                          <a:cs typeface="Times New Roman" panose="02020603050405020304" pitchFamily="18" charset="0"/>
                        </a:rPr>
                        <a:t>FAR (%)</a:t>
                      </a:r>
                    </a:p>
                  </a:txBody>
                  <a:tcPr anchor="ctr"/>
                </a:tc>
                <a:extLst>
                  <a:ext uri="{0D108BD9-81ED-4DB2-BD59-A6C34878D82A}">
                    <a16:rowId xmlns:a16="http://schemas.microsoft.com/office/drawing/2014/main" val="1777879279"/>
                  </a:ext>
                </a:extLst>
              </a:tr>
              <a:tr h="894690">
                <a:tc>
                  <a:txBody>
                    <a:bodyPr/>
                    <a:lstStyle/>
                    <a:p>
                      <a:pPr algn="ctr"/>
                      <a:r>
                        <a:rPr lang="en-US" sz="3200">
                          <a:latin typeface="Times New Roman" panose="02020603050405020304" pitchFamily="18" charset="0"/>
                          <a:cs typeface="Times New Roman" panose="02020603050405020304" pitchFamily="18" charset="0"/>
                        </a:rPr>
                        <a:t>SVM</a:t>
                      </a:r>
                    </a:p>
                  </a:txBody>
                  <a:tcPr anchor="ctr"/>
                </a:tc>
                <a:tc>
                  <a:txBody>
                    <a:bodyPr/>
                    <a:lstStyle/>
                    <a:p>
                      <a:pPr algn="ctr"/>
                      <a:r>
                        <a:rPr lang="en-US" sz="3200">
                          <a:latin typeface="Times New Roman" panose="02020603050405020304" pitchFamily="18" charset="0"/>
                          <a:cs typeface="Times New Roman" panose="02020603050405020304" pitchFamily="18" charset="0"/>
                        </a:rPr>
                        <a:t>99.74</a:t>
                      </a:r>
                    </a:p>
                  </a:txBody>
                  <a:tcPr anchor="ctr"/>
                </a:tc>
                <a:tc>
                  <a:txBody>
                    <a:bodyPr/>
                    <a:lstStyle/>
                    <a:p>
                      <a:pPr algn="ctr"/>
                      <a:r>
                        <a:rPr lang="en-US" sz="3200">
                          <a:latin typeface="Times New Roman" panose="02020603050405020304" pitchFamily="18" charset="0"/>
                          <a:cs typeface="Times New Roman" panose="02020603050405020304" pitchFamily="18" charset="0"/>
                        </a:rPr>
                        <a:t>3.20</a:t>
                      </a:r>
                    </a:p>
                  </a:txBody>
                  <a:tcPr anchor="ctr"/>
                </a:tc>
                <a:extLst>
                  <a:ext uri="{0D108BD9-81ED-4DB2-BD59-A6C34878D82A}">
                    <a16:rowId xmlns:a16="http://schemas.microsoft.com/office/drawing/2014/main" val="4050003763"/>
                  </a:ext>
                </a:extLst>
              </a:tr>
              <a:tr h="894690">
                <a:tc>
                  <a:txBody>
                    <a:bodyPr/>
                    <a:lstStyle/>
                    <a:p>
                      <a:pPr algn="ctr"/>
                      <a:r>
                        <a:rPr lang="en-US" sz="3200">
                          <a:latin typeface="Times New Roman" panose="02020603050405020304" pitchFamily="18" charset="0"/>
                          <a:cs typeface="Times New Roman" panose="02020603050405020304" pitchFamily="18" charset="0"/>
                        </a:rPr>
                        <a:t>Random Forest</a:t>
                      </a:r>
                    </a:p>
                  </a:txBody>
                  <a:tcPr anchor="ctr"/>
                </a:tc>
                <a:tc>
                  <a:txBody>
                    <a:bodyPr/>
                    <a:lstStyle/>
                    <a:p>
                      <a:pPr algn="ctr"/>
                      <a:r>
                        <a:rPr lang="en-US" sz="3200">
                          <a:latin typeface="Times New Roman" panose="02020603050405020304" pitchFamily="18" charset="0"/>
                          <a:cs typeface="Times New Roman" panose="02020603050405020304" pitchFamily="18" charset="0"/>
                        </a:rPr>
                        <a:t>99.80</a:t>
                      </a:r>
                    </a:p>
                  </a:txBody>
                  <a:tcPr anchor="ctr"/>
                </a:tc>
                <a:tc>
                  <a:txBody>
                    <a:bodyPr/>
                    <a:lstStyle/>
                    <a:p>
                      <a:pPr algn="ctr"/>
                      <a:r>
                        <a:rPr lang="en-US" sz="3200">
                          <a:latin typeface="Times New Roman" panose="02020603050405020304" pitchFamily="18" charset="0"/>
                          <a:cs typeface="Times New Roman" panose="02020603050405020304" pitchFamily="18" charset="0"/>
                        </a:rPr>
                        <a:t>3.31</a:t>
                      </a:r>
                    </a:p>
                  </a:txBody>
                  <a:tcPr anchor="ctr"/>
                </a:tc>
                <a:extLst>
                  <a:ext uri="{0D108BD9-81ED-4DB2-BD59-A6C34878D82A}">
                    <a16:rowId xmlns:a16="http://schemas.microsoft.com/office/drawing/2014/main" val="2409592691"/>
                  </a:ext>
                </a:extLst>
              </a:tr>
              <a:tr h="894690">
                <a:tc>
                  <a:txBody>
                    <a:bodyPr/>
                    <a:lstStyle/>
                    <a:p>
                      <a:pPr algn="ctr"/>
                      <a:r>
                        <a:rPr lang="en-US" sz="3200">
                          <a:latin typeface="Times New Roman" panose="02020603050405020304" pitchFamily="18" charset="0"/>
                          <a:cs typeface="Times New Roman" panose="02020603050405020304" pitchFamily="18" charset="0"/>
                        </a:rPr>
                        <a:t>DBN</a:t>
                      </a:r>
                    </a:p>
                  </a:txBody>
                  <a:tcPr anchor="ctr"/>
                </a:tc>
                <a:tc>
                  <a:txBody>
                    <a:bodyPr/>
                    <a:lstStyle/>
                    <a:p>
                      <a:pPr algn="ctr"/>
                      <a:r>
                        <a:rPr lang="en-US" sz="3200" b="1">
                          <a:latin typeface="Times New Roman" panose="02020603050405020304" pitchFamily="18" charset="0"/>
                          <a:cs typeface="Times New Roman" panose="02020603050405020304" pitchFamily="18" charset="0"/>
                        </a:rPr>
                        <a:t>99.86</a:t>
                      </a:r>
                    </a:p>
                  </a:txBody>
                  <a:tcPr anchor="ctr"/>
                </a:tc>
                <a:tc>
                  <a:txBody>
                    <a:bodyPr/>
                    <a:lstStyle/>
                    <a:p>
                      <a:pPr algn="ctr"/>
                      <a:r>
                        <a:rPr lang="en-US" sz="3200" b="1" dirty="0">
                          <a:latin typeface="Times New Roman" panose="02020603050405020304" pitchFamily="18" charset="0"/>
                          <a:cs typeface="Times New Roman" panose="02020603050405020304" pitchFamily="18" charset="0"/>
                        </a:rPr>
                        <a:t>2.76</a:t>
                      </a:r>
                    </a:p>
                  </a:txBody>
                  <a:tcPr anchor="ctr"/>
                </a:tc>
                <a:extLst>
                  <a:ext uri="{0D108BD9-81ED-4DB2-BD59-A6C34878D82A}">
                    <a16:rowId xmlns:a16="http://schemas.microsoft.com/office/drawing/2014/main" val="1741142854"/>
                  </a:ext>
                </a:extLst>
              </a:tr>
            </a:tbl>
          </a:graphicData>
        </a:graphic>
      </p:graphicFrame>
    </p:spTree>
    <p:extLst>
      <p:ext uri="{BB962C8B-B14F-4D97-AF65-F5344CB8AC3E}">
        <p14:creationId xmlns:p14="http://schemas.microsoft.com/office/powerpoint/2010/main" val="3236920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Kết luận và khuyến nghị (1/2)</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a:latin typeface="Times New Roman" panose="02020603050405020304" pitchFamily="18" charset="0"/>
                <a:cs typeface="Times New Roman" panose="02020603050405020304" pitchFamily="18" charset="0"/>
              </a:rPr>
              <a:t>truong811@gmail.com - [String Similarity]</a:t>
            </a: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32</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b="1" kern="0">
                <a:latin typeface="Times New Roman" panose="02020603050405020304" pitchFamily="18" charset="0"/>
              </a:rPr>
              <a:t>1. Kết luận</a:t>
            </a:r>
          </a:p>
          <a:p>
            <a:pPr marL="0" indent="0" algn="just">
              <a:lnSpc>
                <a:spcPct val="100000"/>
              </a:lnSpc>
              <a:spcAft>
                <a:spcPts val="0"/>
              </a:spcAft>
              <a:buNone/>
            </a:pPr>
            <a:r>
              <a:rPr lang="en-US">
                <a:latin typeface="Times New Roman" panose="02020603050405020304" pitchFamily="18" charset="0"/>
                <a:ea typeface="Times New Roman" panose="02020603050405020304" pitchFamily="18" charset="0"/>
              </a:rPr>
              <a:t>Trong luận văn này, tôi đã thực hiện được các công việc như sau:</a:t>
            </a:r>
          </a:p>
          <a:p>
            <a:pPr marL="0" indent="0" algn="just">
              <a:lnSpc>
                <a:spcPct val="100000"/>
              </a:lnSpc>
              <a:spcAft>
                <a:spcPts val="0"/>
              </a:spcAft>
              <a:buNone/>
            </a:pPr>
            <a:r>
              <a:rPr lang="en-US" sz="2400">
                <a:latin typeface="Times New Roman" panose="02020603050405020304" pitchFamily="18" charset="0"/>
                <a:ea typeface="Calibri" panose="020F0502020204030204" pitchFamily="34" charset="0"/>
                <a:cs typeface="Times New Roman" panose="02020603050405020304" pitchFamily="18" charset="0"/>
              </a:rPr>
              <a:t>+ Tìm hiểu tổng quan c</a:t>
            </a:r>
            <a:r>
              <a:rPr lang="en-US" sz="2400">
                <a:latin typeface="Times New Roman" panose="02020603050405020304" pitchFamily="18" charset="0"/>
                <a:cs typeface="Times New Roman" panose="02020603050405020304" pitchFamily="18" charset="0"/>
              </a:rPr>
              <a:t>ác kỹ thuật tấn công dò quét mạng và sử dụng mạng học sâu Deep Belief Network để phát hiện tấn công dò quét mạng.</a:t>
            </a:r>
          </a:p>
          <a:p>
            <a:pPr marL="0" indent="0" algn="just">
              <a:lnSpc>
                <a:spcPct val="100000"/>
              </a:lnSpc>
              <a:spcAft>
                <a:spcPts val="0"/>
              </a:spcAft>
              <a:buNone/>
            </a:pPr>
            <a:r>
              <a:rPr lang="en-US" sz="2400">
                <a:latin typeface="Times New Roman" panose="02020603050405020304" pitchFamily="18" charset="0"/>
                <a:cs typeface="Times New Roman" panose="02020603050405020304" pitchFamily="18" charset="0"/>
              </a:rPr>
              <a:t>+ Cài đặt thực nghiệm với bộ dữ liệu NSL-KDD và bộ dữ liệu UNSW-NB15. DBN có thể áp dụng tốt hơn vào dữ liệu tấn công mạng.</a:t>
            </a:r>
            <a:endParaRPr lang="en-US" sz="240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9656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4. Kết luận và khuyến nghị (1/2)</a:t>
            </a: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33</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b="1" kern="0">
                <a:latin typeface="Times New Roman" panose="02020603050405020304" pitchFamily="18" charset="0"/>
              </a:rPr>
              <a:t>2. Khuyến nghị</a:t>
            </a:r>
          </a:p>
          <a:p>
            <a:pPr marL="0" indent="0" algn="just">
              <a:lnSpc>
                <a:spcPct val="100000"/>
              </a:lnSpc>
              <a:spcAft>
                <a:spcPts val="0"/>
              </a:spcAft>
              <a:buNone/>
            </a:pPr>
            <a:r>
              <a:rPr lang="en-US">
                <a:latin typeface="Times New Roman" panose="02020603050405020304" pitchFamily="18" charset="0"/>
                <a:cs typeface="Times New Roman" panose="02020603050405020304" pitchFamily="18" charset="0"/>
              </a:rPr>
              <a:t>Tiến hành thử nghiệm thêm:</a:t>
            </a:r>
          </a:p>
          <a:p>
            <a:pPr marL="0" indent="0" algn="just">
              <a:lnSpc>
                <a:spcPct val="100000"/>
              </a:lnSpc>
              <a:spcAft>
                <a:spcPts val="0"/>
              </a:spcAft>
              <a:buNone/>
            </a:pPr>
            <a:r>
              <a:rPr lang="en-US">
                <a:latin typeface="Times New Roman" panose="02020603050405020304" pitchFamily="18" charset="0"/>
                <a:cs typeface="Times New Roman" panose="02020603050405020304" pitchFamily="18" charset="0"/>
              </a:rPr>
              <a:t> + các bộ dữ liệu mạng trực tuyến</a:t>
            </a:r>
          </a:p>
          <a:p>
            <a:pPr marL="0" indent="0" algn="just">
              <a:lnSpc>
                <a:spcPct val="100000"/>
              </a:lnSpc>
              <a:spcAft>
                <a:spcPts val="0"/>
              </a:spcAft>
              <a:buNone/>
            </a:pPr>
            <a:r>
              <a:rPr lang="en-US">
                <a:latin typeface="Times New Roman" panose="02020603050405020304" pitchFamily="18" charset="0"/>
                <a:cs typeface="Times New Roman" panose="02020603050405020304" pitchFamily="18" charset="0"/>
              </a:rPr>
              <a:t> + các mô hình học sâu</a:t>
            </a:r>
          </a:p>
          <a:p>
            <a:pPr marL="0" indent="0" algn="just">
              <a:lnSpc>
                <a:spcPct val="100000"/>
              </a:lnSpc>
              <a:spcAft>
                <a:spcPts val="0"/>
              </a:spcAft>
              <a:buNone/>
            </a:pPr>
            <a:r>
              <a:rPr lang="en-US">
                <a:latin typeface="Times New Roman" panose="02020603050405020304" pitchFamily="18" charset="0"/>
                <a:cs typeface="Times New Roman" panose="02020603050405020304" pitchFamily="18" charset="0"/>
              </a:rPr>
              <a:t> + một số phương pháp kết hợp để nâng cao kết quả.</a:t>
            </a:r>
            <a:endParaRPr lang="en-US">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5121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05E2F9-6B57-4427-B86F-81DD3FD7B5A2}"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34</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143000" y="2638824"/>
            <a:ext cx="6858000" cy="1389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Aft>
                <a:spcPts val="300"/>
              </a:spcAft>
            </a:pPr>
            <a:r>
              <a:rPr lang="en-US" sz="4000" b="1">
                <a:solidFill>
                  <a:srgbClr val="C00000"/>
                </a:solidFill>
                <a:latin typeface="Times New Roman" panose="02020603050405020304" pitchFamily="18" charset="0"/>
                <a:cs typeface="Times New Roman" panose="02020603050405020304" pitchFamily="18" charset="0"/>
              </a:rPr>
              <a:t>Trân trọng cám </a:t>
            </a:r>
            <a:r>
              <a:rPr lang="en-US" sz="4000" b="1" err="1">
                <a:solidFill>
                  <a:srgbClr val="C00000"/>
                </a:solidFill>
                <a:latin typeface="Times New Roman" panose="02020603050405020304" pitchFamily="18" charset="0"/>
                <a:cs typeface="Times New Roman" panose="02020603050405020304" pitchFamily="18" charset="0"/>
              </a:rPr>
              <a:t>ơn</a:t>
            </a:r>
            <a:r>
              <a:rPr lang="en-US" sz="4000" b="1">
                <a:solidFill>
                  <a:srgbClr val="C00000"/>
                </a:solidFill>
                <a:latin typeface="Times New Roman" panose="02020603050405020304" pitchFamily="18" charset="0"/>
                <a:cs typeface="Times New Roman" panose="02020603050405020304" pitchFamily="18" charset="0"/>
              </a:rPr>
              <a:t> </a:t>
            </a:r>
            <a:r>
              <a:rPr lang="en-US" sz="4000" b="1" err="1">
                <a:solidFill>
                  <a:srgbClr val="C00000"/>
                </a:solidFill>
                <a:latin typeface="Times New Roman" panose="02020603050405020304" pitchFamily="18" charset="0"/>
                <a:cs typeface="Times New Roman" panose="02020603050405020304" pitchFamily="18" charset="0"/>
              </a:rPr>
              <a:t>các</a:t>
            </a:r>
            <a:r>
              <a:rPr lang="en-US" sz="4000" b="1">
                <a:solidFill>
                  <a:srgbClr val="C00000"/>
                </a:solidFill>
                <a:latin typeface="Times New Roman" panose="02020603050405020304" pitchFamily="18" charset="0"/>
                <a:cs typeface="Times New Roman" panose="02020603050405020304" pitchFamily="18" charset="0"/>
              </a:rPr>
              <a:t> thầy trong hội đồng đã </a:t>
            </a:r>
            <a:r>
              <a:rPr lang="en-US" sz="4000" b="1" err="1">
                <a:solidFill>
                  <a:srgbClr val="C00000"/>
                </a:solidFill>
                <a:latin typeface="Times New Roman" panose="02020603050405020304" pitchFamily="18" charset="0"/>
                <a:cs typeface="Times New Roman" panose="02020603050405020304" pitchFamily="18" charset="0"/>
              </a:rPr>
              <a:t>quan</a:t>
            </a:r>
            <a:r>
              <a:rPr lang="en-US" sz="4000" b="1">
                <a:solidFill>
                  <a:srgbClr val="C00000"/>
                </a:solidFill>
                <a:latin typeface="Times New Roman" panose="02020603050405020304" pitchFamily="18" charset="0"/>
                <a:cs typeface="Times New Roman" panose="02020603050405020304" pitchFamily="18" charset="0"/>
              </a:rPr>
              <a:t> </a:t>
            </a:r>
            <a:r>
              <a:rPr lang="en-US" sz="4000" b="1" err="1">
                <a:solidFill>
                  <a:srgbClr val="C00000"/>
                </a:solidFill>
                <a:latin typeface="Times New Roman" panose="02020603050405020304" pitchFamily="18" charset="0"/>
                <a:cs typeface="Times New Roman" panose="02020603050405020304" pitchFamily="18" charset="0"/>
              </a:rPr>
              <a:t>tâm</a:t>
            </a:r>
            <a:r>
              <a:rPr lang="en-US" sz="4000" b="1">
                <a:solidFill>
                  <a:srgbClr val="C00000"/>
                </a:solidFill>
                <a:latin typeface="Times New Roman" panose="02020603050405020304" pitchFamily="18" charset="0"/>
                <a:cs typeface="Times New Roman" panose="02020603050405020304" pitchFamily="18" charset="0"/>
              </a:rPr>
              <a:t> </a:t>
            </a:r>
            <a:r>
              <a:rPr lang="en-US" sz="4000" b="1" err="1">
                <a:solidFill>
                  <a:srgbClr val="C00000"/>
                </a:solidFill>
                <a:latin typeface="Times New Roman" panose="02020603050405020304" pitchFamily="18" charset="0"/>
                <a:cs typeface="Times New Roman" panose="02020603050405020304" pitchFamily="18" charset="0"/>
              </a:rPr>
              <a:t>theo</a:t>
            </a:r>
            <a:r>
              <a:rPr lang="en-US" sz="4000" b="1">
                <a:solidFill>
                  <a:srgbClr val="C00000"/>
                </a:solidFill>
                <a:latin typeface="Times New Roman" panose="02020603050405020304" pitchFamily="18" charset="0"/>
                <a:cs typeface="Times New Roman" panose="02020603050405020304" pitchFamily="18" charset="0"/>
              </a:rPr>
              <a:t> </a:t>
            </a:r>
            <a:r>
              <a:rPr lang="en-US" sz="4000" b="1" err="1">
                <a:solidFill>
                  <a:srgbClr val="C00000"/>
                </a:solidFill>
                <a:latin typeface="Times New Roman" panose="02020603050405020304" pitchFamily="18" charset="0"/>
                <a:cs typeface="Times New Roman" panose="02020603050405020304" pitchFamily="18" charset="0"/>
              </a:rPr>
              <a:t>dõi</a:t>
            </a:r>
            <a:r>
              <a:rPr lang="en-US" sz="4000" b="1">
                <a:solidFill>
                  <a:srgbClr val="C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98846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r>
              <a:rPr lang="en-US" sz="3200">
                <a:solidFill>
                  <a:srgbClr val="C00000"/>
                </a:solidFill>
                <a:latin typeface="Times New Roman" panose="02020603050405020304" pitchFamily="18" charset="0"/>
                <a:cs typeface="Times New Roman" panose="02020603050405020304" pitchFamily="18" charset="0"/>
              </a:rPr>
              <a:t>Nội dung</a:t>
            </a:r>
          </a:p>
        </p:txBody>
      </p:sp>
      <p:sp>
        <p:nvSpPr>
          <p:cNvPr id="3" name="Content Placeholder 2"/>
          <p:cNvSpPr>
            <a:spLocks noGrp="1"/>
          </p:cNvSpPr>
          <p:nvPr>
            <p:ph idx="1"/>
          </p:nvPr>
        </p:nvSpPr>
        <p:spPr>
          <a:xfrm>
            <a:off x="304800" y="1180760"/>
            <a:ext cx="8521700" cy="5054939"/>
          </a:xfrm>
        </p:spPr>
        <p:txBody>
          <a:bodyPr>
            <a:normAutofit/>
          </a:bodyPr>
          <a:lstStyle/>
          <a:p>
            <a:pPr marL="457200" lvl="0" indent="-457200" algn="just">
              <a:lnSpc>
                <a:spcPct val="110000"/>
              </a:lnSpc>
              <a:spcAft>
                <a:spcPts val="0"/>
              </a:spcAft>
              <a:buFont typeface="+mj-lt"/>
              <a:buAutoNum type="arabicPeriod"/>
            </a:pPr>
            <a:r>
              <a:rPr lang="en-US">
                <a:latin typeface="Times New Roman" panose="02020603050405020304" pitchFamily="18" charset="0"/>
                <a:ea typeface="Calibri" panose="020F0502020204030204" pitchFamily="34" charset="0"/>
                <a:cs typeface="Times New Roman" panose="02020603050405020304" pitchFamily="18" charset="0"/>
              </a:rPr>
              <a:t>Tổng quan an ninh mạng</a:t>
            </a:r>
          </a:p>
          <a:p>
            <a:pPr marL="457200" lvl="0" indent="-457200" algn="just">
              <a:lnSpc>
                <a:spcPct val="110000"/>
              </a:lnSpc>
              <a:spcAft>
                <a:spcPts val="0"/>
              </a:spcAft>
              <a:buFont typeface="+mj-lt"/>
              <a:buAutoNum type="arabicPeriod"/>
            </a:pPr>
            <a:r>
              <a:rPr lang="en-US">
                <a:latin typeface="Times New Roman" panose="02020603050405020304" pitchFamily="18" charset="0"/>
                <a:ea typeface="Calibri" panose="020F0502020204030204" pitchFamily="34" charset="0"/>
                <a:cs typeface="Times New Roman" panose="02020603050405020304" pitchFamily="18" charset="0"/>
              </a:rPr>
              <a:t>Các kỹ thuật dò quét mạng</a:t>
            </a:r>
          </a:p>
          <a:p>
            <a:pPr marL="457200" lvl="0" indent="-457200" algn="just">
              <a:lnSpc>
                <a:spcPct val="110000"/>
              </a:lnSpc>
              <a:spcAft>
                <a:spcPts val="0"/>
              </a:spcAft>
              <a:buFont typeface="+mj-lt"/>
              <a:buAutoNum type="arabicPeriod"/>
            </a:pPr>
            <a:r>
              <a:rPr lang="en-US">
                <a:latin typeface="Times New Roman" panose="02020603050405020304" pitchFamily="18" charset="0"/>
                <a:ea typeface="Calibri" panose="020F0502020204030204" pitchFamily="34" charset="0"/>
                <a:cs typeface="Times New Roman" panose="02020603050405020304" pitchFamily="18" charset="0"/>
              </a:rPr>
              <a:t>Deep learning</a:t>
            </a:r>
          </a:p>
          <a:p>
            <a:pPr marL="457200" lvl="0" indent="-457200" algn="just">
              <a:lnSpc>
                <a:spcPct val="110000"/>
              </a:lnSpc>
              <a:spcAft>
                <a:spcPts val="0"/>
              </a:spcAft>
              <a:buFont typeface="+mj-lt"/>
              <a:buAutoNum type="arabicPeriod"/>
            </a:pPr>
            <a:r>
              <a:rPr lang="en-US">
                <a:latin typeface="Times New Roman" panose="02020603050405020304" pitchFamily="18" charset="0"/>
                <a:ea typeface="Calibri" panose="020F0502020204030204" pitchFamily="34" charset="0"/>
                <a:cs typeface="Times New Roman" panose="02020603050405020304" pitchFamily="18" charset="0"/>
              </a:rPr>
              <a:t>Thử nghiệm và kết quả</a:t>
            </a:r>
            <a:endParaRPr lang="en-US">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E1A44A9B-3622-4871-84B0-332224165855}" type="datetime1">
              <a:rPr lang="en-US" smtClean="0">
                <a:latin typeface="Times New Roman" panose="02020603050405020304" pitchFamily="18" charset="0"/>
                <a:cs typeface="Times New Roman" panose="02020603050405020304" pitchFamily="18" charset="0"/>
              </a:r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743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1. Tổng quan về An ninh mạng</a:t>
            </a:r>
          </a:p>
        </p:txBody>
      </p:sp>
      <p:sp>
        <p:nvSpPr>
          <p:cNvPr id="3" name="Content Placeholder 2"/>
          <p:cNvSpPr>
            <a:spLocks noGrp="1"/>
          </p:cNvSpPr>
          <p:nvPr>
            <p:ph idx="1"/>
          </p:nvPr>
        </p:nvSpPr>
        <p:spPr/>
        <p:txBody>
          <a:bodyPr/>
          <a:lstStyle/>
          <a:p>
            <a:r>
              <a:rPr lang="vi-VN">
                <a:latin typeface="+mj-lt"/>
              </a:rPr>
              <a:t>An ninh mạng và bảo mật thông tin là vấn đề khó khăn và thách thức.</a:t>
            </a:r>
          </a:p>
          <a:p>
            <a:endParaRPr lang="vi-VN">
              <a:latin typeface="+mj-lt"/>
            </a:endParaRPr>
          </a:p>
          <a:p>
            <a:r>
              <a:rPr lang="vi-VN">
                <a:latin typeface="+mj-lt"/>
              </a:rPr>
              <a:t>Trước sự xâm nhập ngày càng nguy hiểm, tinh vi và phức tạp hơn, phát hiện xâm nhập mạng (Intrusion Detection System - IDS) được cộng đồng nghiên cứu đặc biệt quan tâm.</a:t>
            </a:r>
          </a:p>
          <a:p>
            <a:endParaRPr lang="vi-VN">
              <a:latin typeface="+mj-lt"/>
            </a:endParaRPr>
          </a:p>
          <a:p>
            <a:endParaRPr lang="vi-VN">
              <a:latin typeface="+mj-lt"/>
            </a:endParaRPr>
          </a:p>
          <a:p>
            <a:endParaRPr lang="en-US">
              <a:latin typeface="+mj-lt"/>
            </a:endParaRP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5</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754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1. Tổng quan về An ninh mạng</a:t>
            </a:r>
          </a:p>
        </p:txBody>
      </p:sp>
      <p:sp>
        <p:nvSpPr>
          <p:cNvPr id="3" name="Content Placeholder 2"/>
          <p:cNvSpPr>
            <a:spLocks noGrp="1"/>
          </p:cNvSpPr>
          <p:nvPr>
            <p:ph idx="1"/>
          </p:nvPr>
        </p:nvSpPr>
        <p:spPr/>
        <p:txBody>
          <a:bodyPr/>
          <a:lstStyle/>
          <a:p>
            <a:pPr marL="0" indent="0" algn="just">
              <a:buNone/>
            </a:pPr>
            <a:r>
              <a:rPr lang="vi-VN">
                <a:latin typeface="+mj-lt"/>
              </a:rPr>
              <a:t>“Tấn công hay còn gọi là xâm nhập mạng là những hoạt động có chủ đích, lợi dụng các tổn thương của hệ thống thông tin nhằm phá vỡ tính sẵn sàng, tính toàn vẹn và tính bảo mật của hệ thống”.</a:t>
            </a:r>
          </a:p>
          <a:p>
            <a:pPr marL="0" indent="0" algn="r">
              <a:buNone/>
            </a:pPr>
            <a:r>
              <a:rPr lang="vi-VN">
                <a:latin typeface="+mj-lt"/>
              </a:rPr>
              <a:t>Kendall (1999)</a:t>
            </a:r>
          </a:p>
          <a:p>
            <a:endParaRPr lang="en-US">
              <a:latin typeface="+mj-lt"/>
            </a:endParaRP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6</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716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1. Tổng quan về An ninh mạng</a:t>
            </a:r>
          </a:p>
        </p:txBody>
      </p:sp>
      <p:sp>
        <p:nvSpPr>
          <p:cNvPr id="3" name="Content Placeholder 2"/>
          <p:cNvSpPr>
            <a:spLocks noGrp="1"/>
          </p:cNvSpPr>
          <p:nvPr>
            <p:ph idx="1"/>
          </p:nvPr>
        </p:nvSpPr>
        <p:spPr/>
        <p:txBody>
          <a:bodyPr/>
          <a:lstStyle/>
          <a:p>
            <a:pPr marL="285750" indent="-285750">
              <a:buFont typeface="Wingdings" panose="05000000000000000000" pitchFamily="2" charset="2"/>
              <a:buChar char="ü"/>
            </a:pP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kê</a:t>
            </a:r>
            <a:endParaRPr lang="en-US"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toán</a:t>
            </a:r>
            <a:endParaRPr lang="en-US"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ü"/>
            </a:pP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toán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endParaRPr lang="en-US"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ü"/>
            </a:pP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Heuristic</a:t>
            </a: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7</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46264" y="1264479"/>
            <a:ext cx="7919860" cy="461665"/>
          </a:xfrm>
          <a:prstGeom prst="rect">
            <a:avLst/>
          </a:prstGeom>
          <a:noFill/>
        </p:spPr>
        <p:txBody>
          <a:bodyPr wrap="none" rtlCol="0">
            <a:spAutoFit/>
          </a:bodyPr>
          <a:lstStyle/>
          <a:p>
            <a:r>
              <a:rPr lang="en-US" sz="2400" b="1">
                <a:latin typeface="Times New Roman" panose="02020603050405020304" pitchFamily="18" charset="0"/>
                <a:cs typeface="Times New Roman" panose="02020603050405020304" pitchFamily="18" charset="0"/>
              </a:rPr>
              <a:t>CÁC NHÓM GIẢI PHÁP PHÁT HIỆN DÒ QUÉT MẠNG</a:t>
            </a:r>
          </a:p>
        </p:txBody>
      </p:sp>
    </p:spTree>
    <p:extLst>
      <p:ext uri="{BB962C8B-B14F-4D97-AF65-F5344CB8AC3E}">
        <p14:creationId xmlns:p14="http://schemas.microsoft.com/office/powerpoint/2010/main" val="848434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1. Tổng quan về An ninh mạng</a:t>
            </a:r>
          </a:p>
        </p:txBody>
      </p:sp>
      <p:sp>
        <p:nvSpPr>
          <p:cNvPr id="6" name="Content Placeholder 5"/>
          <p:cNvSpPr>
            <a:spLocks noGrp="1"/>
          </p:cNvSpPr>
          <p:nvPr>
            <p:ph idx="1"/>
          </p:nvPr>
        </p:nvSpPr>
        <p:spPr/>
        <p:txBody>
          <a:bodyPr/>
          <a:lstStyle/>
          <a:p>
            <a:pPr fontAlgn="ctr"/>
            <a:endParaRPr lang="en-US">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8</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1075285698"/>
              </p:ext>
            </p:extLst>
          </p:nvPr>
        </p:nvGraphicFramePr>
        <p:xfrm>
          <a:off x="615743" y="1837379"/>
          <a:ext cx="7899606" cy="3385500"/>
        </p:xfrm>
        <a:graphic>
          <a:graphicData uri="http://schemas.openxmlformats.org/drawingml/2006/table">
            <a:tbl>
              <a:tblPr firstRow="1" bandRow="1">
                <a:tableStyleId>{5C22544A-7EE6-4342-B048-85BDC9FD1C3A}</a:tableStyleId>
              </a:tblPr>
              <a:tblGrid>
                <a:gridCol w="3949803">
                  <a:extLst>
                    <a:ext uri="{9D8B030D-6E8A-4147-A177-3AD203B41FA5}">
                      <a16:colId xmlns:a16="http://schemas.microsoft.com/office/drawing/2014/main" val="2595294781"/>
                    </a:ext>
                  </a:extLst>
                </a:gridCol>
                <a:gridCol w="3949803">
                  <a:extLst>
                    <a:ext uri="{9D8B030D-6E8A-4147-A177-3AD203B41FA5}">
                      <a16:colId xmlns:a16="http://schemas.microsoft.com/office/drawing/2014/main" val="257368942"/>
                    </a:ext>
                  </a:extLst>
                </a:gridCol>
              </a:tblGrid>
              <a:tr h="846375">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b="1">
                          <a:latin typeface="Times New Roman" panose="02020603050405020304" pitchFamily="18" charset="0"/>
                          <a:cs typeface="Times New Roman" panose="02020603050405020304" pitchFamily="18" charset="0"/>
                        </a:rPr>
                        <a:t>CÁC CỔNG TIÊU CHUẨN</a:t>
                      </a:r>
                    </a:p>
                  </a:txBody>
                  <a:tcPr/>
                </a:tc>
                <a:tc hMerge="1">
                  <a:txBody>
                    <a:bodyPr/>
                    <a:lstStyle/>
                    <a:p>
                      <a:endParaRPr lang="en-US"/>
                    </a:p>
                  </a:txBody>
                  <a:tcPr/>
                </a:tc>
                <a:extLst>
                  <a:ext uri="{0D108BD9-81ED-4DB2-BD59-A6C34878D82A}">
                    <a16:rowId xmlns:a16="http://schemas.microsoft.com/office/drawing/2014/main" val="621109229"/>
                  </a:ext>
                </a:extLst>
              </a:tr>
              <a:tr h="8463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Well Known Ports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0 ~ 1023</a:t>
                      </a:r>
                    </a:p>
                  </a:txBody>
                  <a:tcPr/>
                </a:tc>
                <a:extLst>
                  <a:ext uri="{0D108BD9-81ED-4DB2-BD59-A6C34878D82A}">
                    <a16:rowId xmlns:a16="http://schemas.microsoft.com/office/drawing/2014/main" val="3249797854"/>
                  </a:ext>
                </a:extLst>
              </a:tr>
              <a:tr h="8463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Registered Ports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1024 ~ 49151</a:t>
                      </a:r>
                    </a:p>
                  </a:txBody>
                  <a:tcPr/>
                </a:tc>
                <a:extLst>
                  <a:ext uri="{0D108BD9-81ED-4DB2-BD59-A6C34878D82A}">
                    <a16:rowId xmlns:a16="http://schemas.microsoft.com/office/drawing/2014/main" val="2867728964"/>
                  </a:ext>
                </a:extLst>
              </a:tr>
              <a:tr h="8463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Dynamic/Private Ports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latin typeface="Times New Roman" panose="02020603050405020304" pitchFamily="18" charset="0"/>
                          <a:cs typeface="Times New Roman" panose="02020603050405020304" pitchFamily="18" charset="0"/>
                        </a:rPr>
                        <a:t>49152 ~ 65535</a:t>
                      </a:r>
                    </a:p>
                  </a:txBody>
                  <a:tcPr/>
                </a:tc>
                <a:extLst>
                  <a:ext uri="{0D108BD9-81ED-4DB2-BD59-A6C34878D82A}">
                    <a16:rowId xmlns:a16="http://schemas.microsoft.com/office/drawing/2014/main" val="4145629376"/>
                  </a:ext>
                </a:extLst>
              </a:tr>
            </a:tbl>
          </a:graphicData>
        </a:graphic>
      </p:graphicFrame>
    </p:spTree>
    <p:extLst>
      <p:ext uri="{BB962C8B-B14F-4D97-AF65-F5344CB8AC3E}">
        <p14:creationId xmlns:p14="http://schemas.microsoft.com/office/powerpoint/2010/main" val="4126050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a:solidFill>
                  <a:srgbClr val="C00000"/>
                </a:solidFill>
                <a:latin typeface="Times New Roman" panose="02020603050405020304" pitchFamily="18" charset="0"/>
                <a:cs typeface="Times New Roman" panose="02020603050405020304" pitchFamily="18" charset="0"/>
              </a:rPr>
              <a:t>2. Các kỹ thuật dò quét mạng</a:t>
            </a:r>
          </a:p>
        </p:txBody>
      </p:sp>
      <p:sp>
        <p:nvSpPr>
          <p:cNvPr id="8" name="Content Placeholder 7">
            <a:extLst>
              <a:ext uri="{FF2B5EF4-FFF2-40B4-BE49-F238E27FC236}">
                <a16:creationId xmlns:a16="http://schemas.microsoft.com/office/drawing/2014/main" id="{0E1EB9B3-4C3A-4458-A049-59A481B86058}"/>
              </a:ext>
            </a:extLst>
          </p:cNvPr>
          <p:cNvSpPr txBox="1">
            <a:spLocks noGrp="1"/>
          </p:cNvSpPr>
          <p:nvPr>
            <p:ph idx="1"/>
          </p:nvPr>
        </p:nvSpPr>
        <p:spPr>
          <a:xfrm>
            <a:off x="628650" y="1173958"/>
            <a:ext cx="3642920" cy="5736955"/>
          </a:xfrm>
          <a:prstGeom prst="rect">
            <a:avLst/>
          </a:prstGeom>
          <a:noFill/>
        </p:spPr>
        <p:txBody>
          <a:bodyPr wrap="none" rtlCol="0">
            <a:spAutoFit/>
          </a:bodyPr>
          <a:lstStyle/>
          <a:p>
            <a:pPr marL="571500" indent="-571500">
              <a:buFont typeface="Wingdings" panose="05000000000000000000" pitchFamily="2" charset="2"/>
              <a:buChar char="ü"/>
            </a:pPr>
            <a:r>
              <a:rPr lang="en-US" sz="3200">
                <a:latin typeface="Times New Roman" panose="02020603050405020304" pitchFamily="18" charset="0"/>
                <a:cs typeface="Times New Roman" panose="02020603050405020304" pitchFamily="18" charset="0"/>
              </a:rPr>
              <a:t>Open Scan</a:t>
            </a:r>
          </a:p>
          <a:p>
            <a:pPr marL="571500" indent="-571500">
              <a:buFont typeface="Wingdings" panose="05000000000000000000" pitchFamily="2" charset="2"/>
              <a:buChar char="ü"/>
            </a:pPr>
            <a:r>
              <a:rPr lang="en-US" sz="3200">
                <a:latin typeface="Times New Roman" panose="02020603050405020304" pitchFamily="18" charset="0"/>
                <a:cs typeface="Times New Roman" panose="02020603050405020304" pitchFamily="18" charset="0"/>
              </a:rPr>
              <a:t>Half-Open Scan</a:t>
            </a:r>
          </a:p>
          <a:p>
            <a:pPr marL="571500" indent="-571500">
              <a:buFont typeface="Wingdings" panose="05000000000000000000" pitchFamily="2" charset="2"/>
              <a:buChar char="ü"/>
            </a:pPr>
            <a:r>
              <a:rPr lang="en-US" sz="3200">
                <a:latin typeface="Times New Roman" panose="02020603050405020304" pitchFamily="18" charset="0"/>
                <a:cs typeface="Times New Roman" panose="02020603050405020304" pitchFamily="18" charset="0"/>
              </a:rPr>
              <a:t>Stealth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SYN|ACK</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IDLE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FIN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Xmas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Null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ACK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Window Scan</a:t>
            </a:r>
          </a:p>
          <a:p>
            <a:pPr marL="1028700" lvl="1" indent="-571500">
              <a:buFont typeface="Wingdings" panose="05000000000000000000" pitchFamily="2" charset="2"/>
              <a:buChar char="v"/>
            </a:pPr>
            <a:endParaRPr lang="en-US" sz="3200">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9</a:t>
            </a:fld>
            <a:endParaRPr lang="en-US" sz="2000" b="1">
              <a:solidFill>
                <a:srgbClr val="FFFF00"/>
              </a:solidFill>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0B591CC-4D59-4DA9-8C21-7A19BAE749EA}"/>
              </a:ext>
            </a:extLst>
          </p:cNvPr>
          <p:cNvSpPr txBox="1"/>
          <p:nvPr/>
        </p:nvSpPr>
        <p:spPr>
          <a:xfrm>
            <a:off x="4242425" y="1041401"/>
            <a:ext cx="4584075" cy="5016758"/>
          </a:xfrm>
          <a:prstGeom prst="rect">
            <a:avLst/>
          </a:prstGeom>
          <a:noFill/>
        </p:spPr>
        <p:txBody>
          <a:bodyPr wrap="none" rtlCol="0">
            <a:spAutoFit/>
          </a:bodyPr>
          <a:lstStyle/>
          <a:p>
            <a:pPr marL="571500" indent="-571500">
              <a:buFont typeface="Wingdings" panose="05000000000000000000" pitchFamily="2" charset="2"/>
              <a:buChar char="ü"/>
            </a:pPr>
            <a:r>
              <a:rPr lang="en-US" sz="3200">
                <a:latin typeface="Times New Roman" panose="02020603050405020304" pitchFamily="18" charset="0"/>
                <a:cs typeface="Times New Roman" panose="02020603050405020304" pitchFamily="18" charset="0"/>
              </a:rPr>
              <a:t>Sweep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ICMP Echo Request</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Timestamp/Address</a:t>
            </a: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Mask</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TCP SYN Scan</a:t>
            </a:r>
          </a:p>
          <a:p>
            <a:pPr marL="571500" indent="-571500">
              <a:buFont typeface="Wingdings" panose="05000000000000000000" pitchFamily="2" charset="2"/>
              <a:buChar char="ü"/>
            </a:pPr>
            <a:r>
              <a:rPr lang="en-US" sz="3200">
                <a:latin typeface="Times New Roman" panose="02020603050405020304" pitchFamily="18" charset="0"/>
                <a:cs typeface="Times New Roman" panose="02020603050405020304" pitchFamily="18" charset="0"/>
              </a:rPr>
              <a:t>Miscellaneous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FTP Bounce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UDP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IP Protocol Scan</a:t>
            </a:r>
          </a:p>
          <a:p>
            <a:pPr marL="1028700" lvl="1" indent="-571500">
              <a:buFont typeface="Wingdings" panose="05000000000000000000" pitchFamily="2" charset="2"/>
              <a:buChar char="v"/>
            </a:pPr>
            <a:r>
              <a:rPr lang="en-US" sz="3200">
                <a:latin typeface="Times New Roman" panose="02020603050405020304" pitchFamily="18" charset="0"/>
                <a:cs typeface="Times New Roman" panose="02020603050405020304" pitchFamily="18" charset="0"/>
              </a:rPr>
              <a:t>RPC Scan</a:t>
            </a:r>
          </a:p>
        </p:txBody>
      </p:sp>
    </p:spTree>
    <p:extLst>
      <p:ext uri="{BB962C8B-B14F-4D97-AF65-F5344CB8AC3E}">
        <p14:creationId xmlns:p14="http://schemas.microsoft.com/office/powerpoint/2010/main" val="28845921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7188</TotalTime>
  <Words>1917</Words>
  <Application>Microsoft Office PowerPoint</Application>
  <PresentationFormat>On-screen Show (4:3)</PresentationFormat>
  <Paragraphs>501</Paragraphs>
  <Slides>34</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Times New Roman</vt:lpstr>
      <vt:lpstr>Wingdings</vt:lpstr>
      <vt:lpstr>Office Theme</vt:lpstr>
      <vt:lpstr>LUẬN VĂN THẠC SĨ</vt:lpstr>
      <vt:lpstr>Mục tiêu của luận văn</vt:lpstr>
      <vt:lpstr>Bố cục của luận văn</vt:lpstr>
      <vt:lpstr>Nội dung</vt:lpstr>
      <vt:lpstr>1. Tổng quan về An ninh mạng</vt:lpstr>
      <vt:lpstr>1. Tổng quan về An ninh mạng</vt:lpstr>
      <vt:lpstr>1. Tổng quan về An ninh mạng</vt:lpstr>
      <vt:lpstr>1. Tổng quan về An ninh mạng</vt:lpstr>
      <vt:lpstr>2. Các kỹ thuật dò quét mạng</vt:lpstr>
      <vt:lpstr>2. Các kỹ thuật dò quét mạng</vt:lpstr>
      <vt:lpstr>2. Các kỹ thuật dò quét mạng</vt:lpstr>
      <vt:lpstr>2. Các kỹ thuật dò quét mạng</vt:lpstr>
      <vt:lpstr>3. Deep learning</vt:lpstr>
      <vt:lpstr>3. Deep learning</vt:lpstr>
      <vt:lpstr>3. Deep learning</vt:lpstr>
      <vt:lpstr>3. Deep learning</vt:lpstr>
      <vt:lpstr>3. Deep learning</vt:lpstr>
      <vt:lpstr>3. Deep learning</vt:lpstr>
      <vt:lpstr>3. Deep learning</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Thử nghiệm và kết quả</vt:lpstr>
      <vt:lpstr>4. Kết luận và khuyến nghị (1/2)</vt:lpstr>
      <vt:lpstr>4. Kết luận và khuyến nghị (1/2)</vt:lpstr>
      <vt:lpstr>PowerPoint Presentation</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Trường Nguyễn Mạnh</dc:creator>
  <cp:lastModifiedBy>khmt28a@outlook.com</cp:lastModifiedBy>
  <cp:revision>810</cp:revision>
  <cp:lastPrinted>2017-03-29T13:05:08Z</cp:lastPrinted>
  <dcterms:created xsi:type="dcterms:W3CDTF">2015-11-25T14:11:01Z</dcterms:created>
  <dcterms:modified xsi:type="dcterms:W3CDTF">2018-07-03T08:47:37Z</dcterms:modified>
</cp:coreProperties>
</file>